
<file path=[Content_Types].xml><?xml version="1.0" encoding="utf-8"?>
<Types xmlns="http://schemas.openxmlformats.org/package/2006/content-types">
  <Override PartName="/_rels/.rels" ContentType="application/vnd.openxmlformats-package.relationships+xml"/>
  <Override PartName="/ppt/notesSlides/_rels/notesSlide17.xml.rels" ContentType="application/vnd.openxmlformats-package.relationships+xml"/>
  <Override PartName="/ppt/notesSlides/notesSlide17.xml" ContentType="application/vnd.openxmlformats-officedocument.presentationml.notesSlide+xml"/>
  <Override PartName="/ppt/slides/_rels/slide30.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17.xml.rels" ContentType="application/vnd.openxmlformats-package.relationships+xml"/>
  <Override PartName="/ppt/slides/_rels/slide9.xml.rels" ContentType="application/vnd.openxmlformats-package.relationships+xml"/>
  <Override PartName="/ppt/slides/_rels/slide24.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23.xml.rels" ContentType="application/vnd.openxmlformats-package.relationships+xml"/>
  <Override PartName="/ppt/slides/_rels/slide1.xml.rels" ContentType="application/vnd.openxmlformats-package.relationships+xml"/>
  <Override PartName="/ppt/slides/_rels/slide29.xml.rels" ContentType="application/vnd.openxmlformats-package.relationships+xml"/>
  <Override PartName="/ppt/slides/_rels/slide7.xml.rels" ContentType="application/vnd.openxmlformats-package.relationships+xml"/>
  <Override PartName="/ppt/slides/_rels/slide28.xml.rels" ContentType="application/vnd.openxmlformats-package.relationships+xml"/>
  <Override PartName="/ppt/slides/_rels/slide6.xml.rels" ContentType="application/vnd.openxmlformats-package.relationships+xml"/>
  <Override PartName="/ppt/slides/_rels/slide25.xml.rels" ContentType="application/vnd.openxmlformats-package.relationships+xml"/>
  <Override PartName="/ppt/slides/_rels/slide3.xml.rels" ContentType="application/vnd.openxmlformats-package.relationships+xml"/>
  <Override PartName="/ppt/slides/_rels/slide11.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22.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31.xml.rels" ContentType="application/vnd.openxmlformats-package.relationships+xml"/>
  <Override PartName="/ppt/slides/_rels/slide20.xml.rels" ContentType="application/vnd.openxmlformats-package.relationships+xml"/>
  <Override PartName="/ppt/slides/_rels/slide32.xml.rels" ContentType="application/vnd.openxmlformats-package.relationships+xml"/>
  <Override PartName="/ppt/slides/_rels/slide21.xml.rels" ContentType="application/vnd.openxmlformats-package.relationships+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2.xml" ContentType="application/vnd.openxmlformats-officedocument.presentationml.slide+xml"/>
  <Override PartName="/ppt/slides/slide29.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28.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27.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26.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60.xml" ContentType="application/vnd.openxmlformats-officedocument.presentationml.slideLayout+xml"/>
  <Override PartName="/ppt/slideLayouts/slideLayout59.xml" ContentType="application/vnd.openxmlformats-officedocument.presentationml.slideLayout+xml"/>
  <Override PartName="/ppt/slideLayouts/slideLayout58.xml" ContentType="application/vnd.openxmlformats-officedocument.presentationml.slideLayout+xml"/>
  <Override PartName="/ppt/slideLayouts/slideLayout57.xml" ContentType="application/vnd.openxmlformats-officedocument.presentationml.slideLayout+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_rels/slideLayout60.xml.rels" ContentType="application/vnd.openxmlformats-package.relationships+xml"/>
  <Override PartName="/ppt/slideLayouts/_rels/slideLayout59.xml.rels" ContentType="application/vnd.openxmlformats-package.relationships+xml"/>
  <Override PartName="/ppt/slideLayouts/_rels/slideLayout57.xml.rels" ContentType="application/vnd.openxmlformats-package.relationships+xml"/>
  <Override PartName="/ppt/slideLayouts/_rels/slideLayout56.xml.rels" ContentType="application/vnd.openxmlformats-package.relationships+xml"/>
  <Override PartName="/ppt/slideLayouts/_rels/slideLayout55.xml.rels" ContentType="application/vnd.openxmlformats-package.relationships+xml"/>
  <Override PartName="/ppt/slideLayouts/_rels/slideLayout51.xml.rels" ContentType="application/vnd.openxmlformats-package.relationships+xml"/>
  <Override PartName="/ppt/slideLayouts/_rels/slideLayout49.xml.rels" ContentType="application/vnd.openxmlformats-package.relationships+xml"/>
  <Override PartName="/ppt/slideLayouts/_rels/slideLayout48.xml.rels" ContentType="application/vnd.openxmlformats-package.relationships+xml"/>
  <Override PartName="/ppt/slideLayouts/_rels/slideLayout47.xml.rels" ContentType="application/vnd.openxmlformats-package.relationships+xml"/>
  <Override PartName="/ppt/slideLayouts/_rels/slideLayout21.xml.rels" ContentType="application/vnd.openxmlformats-package.relationships+xml"/>
  <Override PartName="/ppt/slideLayouts/_rels/slideLayout32.xml.rels" ContentType="application/vnd.openxmlformats-package.relationships+xml"/>
  <Override PartName="/ppt/slideLayouts/_rels/slideLayout31.xml.rels" ContentType="application/vnd.openxmlformats-package.relationships+xml"/>
  <Override PartName="/ppt/slideLayouts/_rels/slideLayout16.xml.rels" ContentType="application/vnd.openxmlformats-package.relationships+xml"/>
  <Override PartName="/ppt/slideLayouts/_rels/slideLayout15.xml.rels" ContentType="application/vnd.openxmlformats-package.relationships+xml"/>
  <Override PartName="/ppt/slideLayouts/_rels/slideLayout22.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27.xml.rels" ContentType="application/vnd.openxmlformats-package.relationships+xml"/>
  <Override PartName="/ppt/slideLayouts/_rels/slideLayout19.xml.rels" ContentType="application/vnd.openxmlformats-package.relationships+xml"/>
  <Override PartName="/ppt/slideLayouts/_rels/slideLayout12.xml.rels" ContentType="application/vnd.openxmlformats-package.relationships+xml"/>
  <Override PartName="/ppt/slideLayouts/_rels/slideLayout18.xml.rels" ContentType="application/vnd.openxmlformats-package.relationships+xml"/>
  <Override PartName="/ppt/slideLayouts/_rels/slideLayout11.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50.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1.xml.rels" ContentType="application/vnd.openxmlformats-package.relationships+xml"/>
  <Override PartName="/ppt/slideLayouts/_rels/slideLayout52.xml.rels" ContentType="application/vnd.openxmlformats-package.relationships+xml"/>
  <Override PartName="/ppt/slideLayouts/_rels/slideLayout7.xml.rels" ContentType="application/vnd.openxmlformats-package.relationships+xml"/>
  <Override PartName="/ppt/slideLayouts/_rels/slideLayout42.xml.rels" ContentType="application/vnd.openxmlformats-package.relationships+xml"/>
  <Override PartName="/ppt/slideLayouts/_rels/slideLayout1.xml.rels" ContentType="application/vnd.openxmlformats-package.relationships+xml"/>
  <Override PartName="/ppt/slideLayouts/_rels/slideLayout53.xml.rels" ContentType="application/vnd.openxmlformats-package.relationships+xml"/>
  <Override PartName="/ppt/slideLayouts/_rels/slideLayout8.xml.rels" ContentType="application/vnd.openxmlformats-package.relationships+xml"/>
  <Override PartName="/ppt/slideLayouts/_rels/slideLayout43.xml.rels" ContentType="application/vnd.openxmlformats-package.relationships+xml"/>
  <Override PartName="/ppt/slideLayouts/_rels/slideLayout2.xml.rels" ContentType="application/vnd.openxmlformats-package.relationships+xml"/>
  <Override PartName="/ppt/slideLayouts/_rels/slideLayout54.xml.rels" ContentType="application/vnd.openxmlformats-package.relationships+xml"/>
  <Override PartName="/ppt/slideLayouts/_rels/slideLayout9.xml.rels" ContentType="application/vnd.openxmlformats-package.relationships+xml"/>
  <Override PartName="/ppt/slideLayouts/_rels/slideLayout33.xml.rels" ContentType="application/vnd.openxmlformats-package.relationships+xml"/>
  <Override PartName="/ppt/slideLayouts/_rels/slideLayout44.xml.rels" ContentType="application/vnd.openxmlformats-package.relationships+xml"/>
  <Override PartName="/ppt/slideLayouts/_rels/slideLayout17.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0.xml.rels" ContentType="application/vnd.openxmlformats-package.relationships+xml"/>
  <Override PartName="/ppt/slideLayouts/_rels/slideLayout39.xml.rels" ContentType="application/vnd.openxmlformats-package.relationships+xml"/>
  <Override PartName="/ppt/slideLayouts/_rels/slideLayout58.xml.rels" ContentType="application/vnd.openxmlformats-package.relationships+xml"/>
  <Override PartName="/ppt/slideLayouts/_rels/slideLayout26.xml.rels" ContentType="application/vnd.openxmlformats-package.relationships+xml"/>
  <Override PartName="/ppt/slideLayouts/_rels/slideLayout28.xml.rels" ContentType="application/vnd.openxmlformats-package.relationships+xml"/>
  <Override PartName="/ppt/slideLayouts/_rels/slideLayout10.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4.xml.rels" ContentType="application/vnd.openxmlformats-package.relationships+xml"/>
  <Override PartName="/ppt/slideLayouts/_rels/slideLayout45.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40.xml.rels" ContentType="application/vnd.openxmlformats-package.relationships+xml"/>
  <Override PartName="/ppt/slideLayouts/_rels/slideLayout46.xml.rels" ContentType="application/vnd.openxmlformats-package.relationships+xml"/>
  <Override PartName="/ppt/slideLayouts/slideLayout50.xml" ContentType="application/vnd.openxmlformats-officedocument.presentationml.slideLayout+xml"/>
  <Override PartName="/ppt/slideLayouts/slideLayout22.xml" ContentType="application/vnd.openxmlformats-officedocument.presentationml.slideLayout+xml"/>
  <Override PartName="/ppt/slideLayouts/slideLayout16.xml" ContentType="application/vnd.openxmlformats-officedocument.presentationml.slideLayout+xml"/>
  <Override PartName="/ppt/slideLayouts/slideLayout48.xml" ContentType="application/vnd.openxmlformats-officedocument.presentationml.slideLayout+xml"/>
  <Override PartName="/ppt/slideLayouts/slideLayout7.xml" ContentType="application/vnd.openxmlformats-officedocument.presentationml.slideLayout+xml"/>
  <Override PartName="/ppt/slideLayouts/slideLayout15.xml" ContentType="application/vnd.openxmlformats-officedocument.presentationml.slideLayout+xml"/>
  <Override PartName="/ppt/slideLayouts/slideLayout47.xml" ContentType="application/vnd.openxmlformats-officedocument.presentationml.slideLayout+xml"/>
  <Override PartName="/ppt/slideLayouts/slideLayout6.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9.xml" ContentType="application/vnd.openxmlformats-officedocument.presentationml.slideLayout+xml"/>
  <Override PartName="/ppt/slideLayouts/slideLayout17.xml" ContentType="application/vnd.openxmlformats-officedocument.presentationml.slideLayout+xml"/>
  <Override PartName="/ppt/slideLayouts/slideLayout49.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1.xml" ContentType="application/vnd.openxmlformats-officedocument.presentationml.slideLayout+xml"/>
  <Override PartName="/ppt/slideLayouts/slideLayout42.xml" ContentType="application/vnd.openxmlformats-officedocument.presentationml.slideLayout+xml"/>
  <Override PartName="/ppt/slideLayouts/slideLayout2.xml" ContentType="application/vnd.openxmlformats-officedocument.presentationml.slideLayout+xml"/>
  <Override PartName="/ppt/slideLayouts/slideLayout43.xml" ContentType="application/vnd.openxmlformats-officedocument.presentationml.slideLayout+xml"/>
  <Override PartName="/ppt/slideLayouts/slideLayout3.xml" ContentType="application/vnd.openxmlformats-officedocument.presentationml.slideLayout+xml"/>
  <Override PartName="/ppt/slideLayouts/slideLayout44.xml" ContentType="application/vnd.openxmlformats-officedocument.presentationml.slideLayout+xml"/>
  <Override PartName="/ppt/slideLayouts/slideLayout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46.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5.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slideMaster5.xml" ContentType="application/vnd.openxmlformats-officedocument.presentationml.slide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theme/theme6.xml" ContentType="application/vnd.openxmlformats-officedocument.theme+xml"/>
  <Override PartName="/ppt/theme/theme5.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_rels/presentation.xml.rels" ContentType="application/vnd.openxmlformats-package.relationships+xml"/>
  <Override PartName="/ppt/media/image87.jpeg" ContentType="image/jpeg"/>
  <Override PartName="/ppt/media/image86.png" ContentType="image/png"/>
  <Override PartName="/ppt/media/image84.png" ContentType="image/png"/>
  <Override PartName="/ppt/media/image83.png" ContentType="image/png"/>
  <Override PartName="/ppt/media/image81.png" ContentType="image/png"/>
  <Override PartName="/ppt/media/image80.png" ContentType="image/png"/>
  <Override PartName="/ppt/media/image85.jpeg" ContentType="image/jpeg"/>
  <Override PartName="/ppt/media/image77.png" ContentType="image/png"/>
  <Override PartName="/ppt/media/image76.png" ContentType="image/png"/>
  <Override PartName="/ppt/media/image75.png" ContentType="image/png"/>
  <Override PartName="/ppt/media/image73.png" ContentType="image/png"/>
  <Override PartName="/ppt/media/image72.png" ContentType="image/png"/>
  <Override PartName="/ppt/media/image70.png" ContentType="image/png"/>
  <Override PartName="/ppt/media/image68.png" ContentType="image/png"/>
  <Override PartName="/ppt/media/image67.png" ContentType="image/png"/>
  <Override PartName="/ppt/media/image66.png" ContentType="image/png"/>
  <Override PartName="/ppt/media/image65.png" ContentType="image/png"/>
  <Override PartName="/ppt/media/image64.png" ContentType="image/png"/>
  <Override PartName="/ppt/media/image74.jpeg" ContentType="image/jpeg"/>
  <Override PartName="/ppt/media/image63.png" ContentType="image/png"/>
  <Override PartName="/ppt/media/image62.png" ContentType="image/png"/>
  <Override PartName="/ppt/media/image61.png" ContentType="image/png"/>
  <Override PartName="/ppt/media/image60.png" ContentType="image/png"/>
  <Override PartName="/ppt/media/image59.png" ContentType="image/png"/>
  <Override PartName="/ppt/media/image55.png" ContentType="image/png"/>
  <Override PartName="/ppt/media/image52.png" ContentType="image/png"/>
  <Override PartName="/ppt/media/image50.png" ContentType="image/png"/>
  <Override PartName="/ppt/media/image49.png" ContentType="image/png"/>
  <Override PartName="/ppt/media/image82.jpeg" ContentType="image/jpeg"/>
  <Override PartName="/ppt/media/image47.png" ContentType="image/png"/>
  <Override PartName="/ppt/media/image79.png" ContentType="image/png"/>
  <Override PartName="/ppt/media/image20.png" ContentType="image/png"/>
  <Override PartName="/ppt/media/image19.png" ContentType="image/png"/>
  <Override PartName="/ppt/media/image18.png" ContentType="image/png"/>
  <Override PartName="/ppt/media/image17.png" ContentType="image/png"/>
  <Override PartName="/ppt/media/image15.png" ContentType="image/png"/>
  <Override PartName="/ppt/media/image14.png" ContentType="image/png"/>
  <Override PartName="/ppt/media/image13.png" ContentType="image/png"/>
  <Override PartName="/ppt/media/image78.png" ContentType="image/png"/>
  <Override PartName="/ppt/media/image9.gif" ContentType="image/gif"/>
  <Override PartName="/ppt/media/image11.png" ContentType="image/png"/>
  <Override PartName="/ppt/media/image54.png" ContentType="image/png"/>
  <Override PartName="/ppt/media/image4.png" ContentType="image/png"/>
  <Override PartName="/ppt/media/image39.png" ContentType="image/png"/>
  <Override PartName="/ppt/media/image53.png" ContentType="image/png"/>
  <Override PartName="/ppt/media/image3.png" ContentType="image/png"/>
  <Override PartName="/ppt/media/image38.png" ContentType="image/png"/>
  <Override PartName="/ppt/media/image71.png" ContentType="image/png"/>
  <Override PartName="/ppt/media/image2.gif" ContentType="image/gif"/>
  <Override PartName="/ppt/media/image26.png" ContentType="image/png"/>
  <Override PartName="/ppt/media/image21.png" ContentType="image/png"/>
  <Override PartName="/ppt/media/image56.png" ContentType="image/png"/>
  <Override PartName="/ppt/media/image6.png" ContentType="image/png"/>
  <Override PartName="/ppt/media/image51.png" ContentType="image/png"/>
  <Override PartName="/ppt/media/image1.png" ContentType="image/png"/>
  <Override PartName="/ppt/media/image36.png" ContentType="image/png"/>
  <Override PartName="/ppt/media/image22.png" ContentType="image/png"/>
  <Override PartName="/ppt/media/image57.png" ContentType="image/png"/>
  <Override PartName="/ppt/media/image7.png" ContentType="image/png"/>
  <Override PartName="/ppt/media/image5.gif" ContentType="image/gif"/>
  <Override PartName="/ppt/media/image29.png" ContentType="image/png"/>
  <Override PartName="/ppt/media/image69.png" ContentType="image/png"/>
  <Override PartName="/ppt/media/image10.png" ContentType="image/png"/>
  <Override PartName="/ppt/media/image48.png" ContentType="image/png"/>
  <Override PartName="/ppt/media/image37.jpeg" ContentType="image/jpeg"/>
  <Override PartName="/ppt/media/image58.png" ContentType="image/png"/>
  <Override PartName="/ppt/media/image8.png" ContentType="image/png"/>
  <Override PartName="/ppt/media/image23.png" ContentType="image/png"/>
  <Override PartName="/ppt/media/image24.png" ContentType="image/png"/>
  <Override PartName="/ppt/media/image25.png" ContentType="image/png"/>
  <Override PartName="/ppt/media/image27.png" ContentType="image/png"/>
  <Override PartName="/ppt/media/image28.png" ContentType="image/png"/>
  <Override PartName="/ppt/media/image30.png" ContentType="image/png"/>
  <Override PartName="/ppt/media/image12.gif" ContentType="image/gif"/>
  <Override PartName="/ppt/media/image31.png" ContentType="image/png"/>
  <Override PartName="/ppt/media/image32.png" ContentType="image/png"/>
  <Override PartName="/ppt/media/image33.png" ContentType="image/png"/>
  <Override PartName="/ppt/media/image34.png" ContentType="image/png"/>
  <Override PartName="/ppt/media/image16.gif" ContentType="image/gif"/>
  <Override PartName="/ppt/media/image35.png" ContentType="image/png"/>
  <Override PartName="/ppt/media/image40.png" ContentType="image/png"/>
  <Override PartName="/ppt/media/image41.png" ContentType="image/png"/>
  <Override PartName="/ppt/media/image42.png" ContentType="image/png"/>
  <Override PartName="/ppt/media/image43.png" ContentType="image/png"/>
  <Override PartName="/ppt/media/image44.png" ContentType="image/png"/>
  <Override PartName="/ppt/media/image45.png" ContentType="image/png"/>
  <Override PartName="/ppt/media/image46.png" ContentType="image/png"/>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0077450" cy="75628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
</Relationships>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body"/>
          </p:nvPr>
        </p:nvSpPr>
        <p:spPr>
          <a:xfrm>
            <a:off x="777240" y="4777560"/>
            <a:ext cx="6217560" cy="4525920"/>
          </a:xfrm>
          <a:prstGeom prst="rect">
            <a:avLst/>
          </a:prstGeom>
        </p:spPr>
        <p:txBody>
          <a:bodyPr lIns="0" rIns="0" tIns="0" bIns="0"/>
          <a:p>
            <a:r>
              <a:rPr b="0" lang="en-US" sz="2000" spc="-1" strike="noStrike">
                <a:solidFill>
                  <a:srgbClr val="000000"/>
                </a:solidFill>
                <a:uFill>
                  <a:solidFill>
                    <a:srgbClr val="ffffff"/>
                  </a:solidFill>
                </a:uFill>
                <a:latin typeface="Arial"/>
              </a:rPr>
              <a:t>Click to edit the notes format</a:t>
            </a:r>
            <a:endParaRPr b="0" lang="en-US" sz="2000" spc="-1" strike="noStrike">
              <a:solidFill>
                <a:srgbClr val="000000"/>
              </a:solidFill>
              <a:uFill>
                <a:solidFill>
                  <a:srgbClr val="ffffff"/>
                </a:solidFill>
              </a:uFill>
              <a:latin typeface="Arial"/>
            </a:endParaRPr>
          </a:p>
        </p:txBody>
      </p:sp>
      <p:sp>
        <p:nvSpPr>
          <p:cNvPr id="208" name="PlaceHolder 2"/>
          <p:cNvSpPr>
            <a:spLocks noGrp="1"/>
          </p:cNvSpPr>
          <p:nvPr>
            <p:ph type="hdr"/>
          </p:nvPr>
        </p:nvSpPr>
        <p:spPr>
          <a:xfrm>
            <a:off x="0" y="0"/>
            <a:ext cx="3372840" cy="502560"/>
          </a:xfrm>
          <a:prstGeom prst="rect">
            <a:avLst/>
          </a:prstGeom>
        </p:spPr>
        <p:txBody>
          <a:bodyPr lIns="0" rIns="0" tIns="0" bIns="0"/>
          <a:p>
            <a:r>
              <a:rPr b="0" lang="en-US" sz="1400" spc="-1" strike="noStrike">
                <a:solidFill>
                  <a:srgbClr val="000000"/>
                </a:solidFill>
                <a:uFill>
                  <a:solidFill>
                    <a:srgbClr val="ffffff"/>
                  </a:solidFill>
                </a:uFill>
                <a:latin typeface="Times New Roman"/>
              </a:rPr>
              <a:t>&lt;header&gt;</a:t>
            </a:r>
            <a:endParaRPr b="0" lang="en-US" sz="1400" spc="-1" strike="noStrike">
              <a:solidFill>
                <a:srgbClr val="000000"/>
              </a:solidFill>
              <a:uFill>
                <a:solidFill>
                  <a:srgbClr val="ffffff"/>
                </a:solidFill>
              </a:uFill>
              <a:latin typeface="Times New Roman"/>
            </a:endParaRPr>
          </a:p>
        </p:txBody>
      </p:sp>
      <p:sp>
        <p:nvSpPr>
          <p:cNvPr id="209" name="PlaceHolder 3"/>
          <p:cNvSpPr>
            <a:spLocks noGrp="1"/>
          </p:cNvSpPr>
          <p:nvPr>
            <p:ph type="dt"/>
          </p:nvPr>
        </p:nvSpPr>
        <p:spPr>
          <a:xfrm>
            <a:off x="4399200" y="0"/>
            <a:ext cx="3372840" cy="502560"/>
          </a:xfrm>
          <a:prstGeom prst="rect">
            <a:avLst/>
          </a:prstGeom>
        </p:spPr>
        <p:txBody>
          <a:bodyPr lIns="0" rIns="0" tIns="0" bIns="0"/>
          <a:p>
            <a:pPr algn="r"/>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210" name="PlaceHolder 4"/>
          <p:cNvSpPr>
            <a:spLocks noGrp="1"/>
          </p:cNvSpPr>
          <p:nvPr>
            <p:ph type="ftr"/>
          </p:nvPr>
        </p:nvSpPr>
        <p:spPr>
          <a:xfrm>
            <a:off x="0" y="9555480"/>
            <a:ext cx="3372840" cy="502560"/>
          </a:xfrm>
          <a:prstGeom prst="rect">
            <a:avLst/>
          </a:prstGeom>
        </p:spPr>
        <p:txBody>
          <a:bodyPr lIns="0" rIns="0" tIns="0" bIns="0" anchor="b"/>
          <a:p>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211" name="PlaceHolder 5"/>
          <p:cNvSpPr>
            <a:spLocks noGrp="1"/>
          </p:cNvSpPr>
          <p:nvPr>
            <p:ph type="sldNum"/>
          </p:nvPr>
        </p:nvSpPr>
        <p:spPr>
          <a:xfrm>
            <a:off x="4399200" y="9555480"/>
            <a:ext cx="3372840" cy="502560"/>
          </a:xfrm>
          <a:prstGeom prst="rect">
            <a:avLst/>
          </a:prstGeom>
        </p:spPr>
        <p:txBody>
          <a:bodyPr lIns="0" rIns="0" tIns="0" bIns="0" anchor="b"/>
          <a:p>
            <a:pPr algn="r"/>
            <a:fld id="{26269629-2125-4936-A6C2-A3422C8BA042}"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7.xml.rels><?xml version="1.0" encoding="UTF-8"?>
<Relationships xmlns="http://schemas.openxmlformats.org/package/2006/relationships"><Relationship Id="rId1" Type="http://schemas.openxmlformats.org/officeDocument/2006/relationships/hyperlink" Target="http://www.ast.cam.ac.uk/~cjm96/noise_curve.pdf" TargetMode="External"/><Relationship Id="rId2" Type="http://schemas.openxmlformats.org/officeDocument/2006/relationships/slide" Target="../slides/slide17.xml"/><Relationship Id="rId3" Type="http://schemas.openxmlformats.org/officeDocument/2006/relationships/notesMaster" Target="../notesMasters/notesMaster1.xml"/>
</Relationship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PlaceHolder 1"/>
          <p:cNvSpPr>
            <a:spLocks noGrp="1"/>
          </p:cNvSpPr>
          <p:nvPr>
            <p:ph type="body"/>
          </p:nvPr>
        </p:nvSpPr>
        <p:spPr>
          <a:xfrm>
            <a:off x="777240" y="4777560"/>
            <a:ext cx="6217560" cy="4525920"/>
          </a:xfrm>
          <a:prstGeom prst="rect">
            <a:avLst/>
          </a:prstGeom>
        </p:spPr>
        <p:txBody>
          <a:bodyPr lIns="0" rIns="0" tIns="0" bIns="0"/>
          <a:p>
            <a:r>
              <a:rPr b="0" lang="en-US" sz="1200" spc="-1" strike="noStrike">
                <a:solidFill>
                  <a:srgbClr val="000000"/>
                </a:solidFill>
                <a:uFill>
                  <a:solidFill>
                    <a:srgbClr val="ffffff"/>
                  </a:solidFill>
                </a:uFill>
                <a:latin typeface="Arial"/>
                <a:hlinkClick r:id="rId1"/>
              </a:rPr>
              <a:t>http://www.ast.cam.ac.uk/~cjm96/noise_curve.pdf</a:t>
            </a:r>
            <a:endParaRPr b="0" lang="en-US" sz="2000" spc="-1" strike="noStrike">
              <a:solidFill>
                <a:srgbClr val="000000"/>
              </a:solidFill>
              <a:uFill>
                <a:solidFill>
                  <a:srgbClr val="ffffff"/>
                </a:solidFill>
              </a:uFill>
              <a:latin typeface="Arial"/>
            </a:endParaRPr>
          </a:p>
          <a:p>
            <a:endParaRPr b="0" lang="en-US" sz="2000" spc="-1" strike="noStrike">
              <a:solidFill>
                <a:srgbClr val="000000"/>
              </a:solidFill>
              <a:uFill>
                <a:solidFill>
                  <a:srgbClr val="ffffff"/>
                </a:solidFill>
              </a:u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11.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png"/><Relationship Id="rId3" Type="http://schemas.openxmlformats.org/officeDocument/2006/relationships/image" Target="../media/image15.png"/>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 name="PlaceHolder 2"/>
          <p:cNvSpPr>
            <a:spLocks noGrp="1"/>
          </p:cNvSpPr>
          <p:nvPr>
            <p:ph type="subTitle"/>
          </p:nvPr>
        </p:nvSpPr>
        <p:spPr>
          <a:xfrm>
            <a:off x="503640" y="1769400"/>
            <a:ext cx="9068400" cy="43855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 name="PlaceHolder 3"/>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503640" y="301680"/>
            <a:ext cx="9068400" cy="58536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6"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3"/>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 name="PlaceHolder 4"/>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0"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4"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 name="PlaceHolder 4"/>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8" name="PlaceHolder 2"/>
          <p:cNvSpPr>
            <a:spLocks noGrp="1"/>
          </p:cNvSpPr>
          <p:nvPr>
            <p:ph type="body"/>
          </p:nvPr>
        </p:nvSpPr>
        <p:spPr>
          <a:xfrm>
            <a:off x="503640" y="176940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9" name="PlaceHolder 3"/>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1"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 name="PlaceHolder 5"/>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6"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3"/>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38" name="" descr=""/>
          <p:cNvPicPr/>
          <p:nvPr/>
        </p:nvPicPr>
        <p:blipFill>
          <a:blip r:embed="rId2"/>
          <a:stretch/>
        </p:blipFill>
        <p:spPr>
          <a:xfrm>
            <a:off x="2289600" y="1769400"/>
            <a:ext cx="5496480" cy="4385520"/>
          </a:xfrm>
          <a:prstGeom prst="rect">
            <a:avLst/>
          </a:prstGeom>
          <a:ln>
            <a:noFill/>
          </a:ln>
        </p:spPr>
      </p:pic>
      <p:pic>
        <p:nvPicPr>
          <p:cNvPr id="39" name="" descr=""/>
          <p:cNvPicPr/>
          <p:nvPr/>
        </p:nvPicPr>
        <p:blipFill>
          <a:blip r:embed="rId3"/>
          <a:stretch/>
        </p:blipFill>
        <p:spPr>
          <a:xfrm>
            <a:off x="2289600" y="1769400"/>
            <a:ext cx="5496480" cy="438552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9" name="PlaceHolder 2"/>
          <p:cNvSpPr>
            <a:spLocks noGrp="1"/>
          </p:cNvSpPr>
          <p:nvPr>
            <p:ph type="subTitle"/>
          </p:nvPr>
        </p:nvSpPr>
        <p:spPr>
          <a:xfrm>
            <a:off x="503640" y="1769400"/>
            <a:ext cx="9068400" cy="43855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1"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3"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4" name="PlaceHolder 3"/>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503640" y="301680"/>
            <a:ext cx="9068400" cy="58536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8"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9" name="PlaceHolder 3"/>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0" name="PlaceHolder 4"/>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2"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3"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4"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6"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7"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8" name="PlaceHolder 4"/>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0" name="PlaceHolder 2"/>
          <p:cNvSpPr>
            <a:spLocks noGrp="1"/>
          </p:cNvSpPr>
          <p:nvPr>
            <p:ph type="body"/>
          </p:nvPr>
        </p:nvSpPr>
        <p:spPr>
          <a:xfrm>
            <a:off x="503640" y="176940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1" name="PlaceHolder 3"/>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3"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4"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5"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6" name="PlaceHolder 5"/>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8"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9" name="PlaceHolder 3"/>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80" name="" descr=""/>
          <p:cNvPicPr/>
          <p:nvPr/>
        </p:nvPicPr>
        <p:blipFill>
          <a:blip r:embed="rId2"/>
          <a:stretch/>
        </p:blipFill>
        <p:spPr>
          <a:xfrm>
            <a:off x="2289600" y="1769400"/>
            <a:ext cx="5496480" cy="4385520"/>
          </a:xfrm>
          <a:prstGeom prst="rect">
            <a:avLst/>
          </a:prstGeom>
          <a:ln>
            <a:noFill/>
          </a:ln>
        </p:spPr>
      </p:pic>
      <p:pic>
        <p:nvPicPr>
          <p:cNvPr id="81" name="" descr=""/>
          <p:cNvPicPr/>
          <p:nvPr/>
        </p:nvPicPr>
        <p:blipFill>
          <a:blip r:embed="rId3"/>
          <a:stretch/>
        </p:blipFill>
        <p:spPr>
          <a:xfrm>
            <a:off x="2289600" y="1769400"/>
            <a:ext cx="5496480" cy="438552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0" name="PlaceHolder 2"/>
          <p:cNvSpPr>
            <a:spLocks noGrp="1"/>
          </p:cNvSpPr>
          <p:nvPr>
            <p:ph type="subTitle"/>
          </p:nvPr>
        </p:nvSpPr>
        <p:spPr>
          <a:xfrm>
            <a:off x="503640" y="1769400"/>
            <a:ext cx="9068400" cy="43855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2"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4"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5" name="PlaceHolder 3"/>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503640" y="301680"/>
            <a:ext cx="9068400" cy="58536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9"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0" name="PlaceHolder 3"/>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1" name="PlaceHolder 4"/>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3"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4"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5"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7"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8"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9" name="PlaceHolder 4"/>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1" name="PlaceHolder 2"/>
          <p:cNvSpPr>
            <a:spLocks noGrp="1"/>
          </p:cNvSpPr>
          <p:nvPr>
            <p:ph type="body"/>
          </p:nvPr>
        </p:nvSpPr>
        <p:spPr>
          <a:xfrm>
            <a:off x="503640" y="176940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2" name="PlaceHolder 3"/>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4"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5"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6"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7" name="PlaceHolder 5"/>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9"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0" name="PlaceHolder 3"/>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121" name="" descr=""/>
          <p:cNvPicPr/>
          <p:nvPr/>
        </p:nvPicPr>
        <p:blipFill>
          <a:blip r:embed="rId2"/>
          <a:stretch/>
        </p:blipFill>
        <p:spPr>
          <a:xfrm>
            <a:off x="2289600" y="1769400"/>
            <a:ext cx="5496480" cy="4385520"/>
          </a:xfrm>
          <a:prstGeom prst="rect">
            <a:avLst/>
          </a:prstGeom>
          <a:ln>
            <a:noFill/>
          </a:ln>
        </p:spPr>
      </p:pic>
      <p:pic>
        <p:nvPicPr>
          <p:cNvPr id="122" name="" descr=""/>
          <p:cNvPicPr/>
          <p:nvPr/>
        </p:nvPicPr>
        <p:blipFill>
          <a:blip r:embed="rId3"/>
          <a:stretch/>
        </p:blipFill>
        <p:spPr>
          <a:xfrm>
            <a:off x="2289600" y="1769400"/>
            <a:ext cx="5496480" cy="4385520"/>
          </a:xfrm>
          <a:prstGeom prst="rect">
            <a:avLst/>
          </a:prstGeom>
          <a:ln>
            <a:noFill/>
          </a:ln>
        </p:spPr>
      </p:pic>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1"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2" name="PlaceHolder 2"/>
          <p:cNvSpPr>
            <a:spLocks noGrp="1"/>
          </p:cNvSpPr>
          <p:nvPr>
            <p:ph type="subTitle"/>
          </p:nvPr>
        </p:nvSpPr>
        <p:spPr>
          <a:xfrm>
            <a:off x="503640" y="1769400"/>
            <a:ext cx="9068400" cy="43855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4"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6"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37" name="PlaceHolder 3"/>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8"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9" name="PlaceHolder 1"/>
          <p:cNvSpPr>
            <a:spLocks noGrp="1"/>
          </p:cNvSpPr>
          <p:nvPr>
            <p:ph type="subTitle"/>
          </p:nvPr>
        </p:nvSpPr>
        <p:spPr>
          <a:xfrm>
            <a:off x="503640" y="301680"/>
            <a:ext cx="9068400" cy="58536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41"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2" name="PlaceHolder 3"/>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3" name="PlaceHolder 4"/>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45"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6"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7"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49"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0"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1" name="PlaceHolder 4"/>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3" name="PlaceHolder 2"/>
          <p:cNvSpPr>
            <a:spLocks noGrp="1"/>
          </p:cNvSpPr>
          <p:nvPr>
            <p:ph type="body"/>
          </p:nvPr>
        </p:nvSpPr>
        <p:spPr>
          <a:xfrm>
            <a:off x="503640" y="176940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4" name="PlaceHolder 3"/>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6"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7"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8"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9" name="PlaceHolder 5"/>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61"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2" name="PlaceHolder 3"/>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163" name="" descr=""/>
          <p:cNvPicPr/>
          <p:nvPr/>
        </p:nvPicPr>
        <p:blipFill>
          <a:blip r:embed="rId2"/>
          <a:stretch/>
        </p:blipFill>
        <p:spPr>
          <a:xfrm>
            <a:off x="2289600" y="1769400"/>
            <a:ext cx="5496480" cy="4385520"/>
          </a:xfrm>
          <a:prstGeom prst="rect">
            <a:avLst/>
          </a:prstGeom>
          <a:ln>
            <a:noFill/>
          </a:ln>
        </p:spPr>
      </p:pic>
      <p:pic>
        <p:nvPicPr>
          <p:cNvPr id="164" name="" descr=""/>
          <p:cNvPicPr/>
          <p:nvPr/>
        </p:nvPicPr>
        <p:blipFill>
          <a:blip r:embed="rId3"/>
          <a:stretch/>
        </p:blipFill>
        <p:spPr>
          <a:xfrm>
            <a:off x="2289600" y="1769400"/>
            <a:ext cx="5496480" cy="4385520"/>
          </a:xfrm>
          <a:prstGeom prst="rect">
            <a:avLst/>
          </a:prstGeom>
          <a:ln>
            <a:noFill/>
          </a:ln>
        </p:spPr>
      </p:pic>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3"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4" name="PlaceHolder 2"/>
          <p:cNvSpPr>
            <a:spLocks noGrp="1"/>
          </p:cNvSpPr>
          <p:nvPr>
            <p:ph type="subTitle"/>
          </p:nvPr>
        </p:nvSpPr>
        <p:spPr>
          <a:xfrm>
            <a:off x="503640" y="1769400"/>
            <a:ext cx="9068400" cy="43855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6"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8"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9" name="PlaceHolder 3"/>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0"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81" name="PlaceHolder 1"/>
          <p:cNvSpPr>
            <a:spLocks noGrp="1"/>
          </p:cNvSpPr>
          <p:nvPr>
            <p:ph type="subTitle"/>
          </p:nvPr>
        </p:nvSpPr>
        <p:spPr>
          <a:xfrm>
            <a:off x="503640" y="301680"/>
            <a:ext cx="9068400" cy="58536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83"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4" name="PlaceHolder 3"/>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5" name="PlaceHolder 4"/>
          <p:cNvSpPr>
            <a:spLocks noGrp="1"/>
          </p:cNvSpPr>
          <p:nvPr>
            <p:ph type="body"/>
          </p:nvPr>
        </p:nvSpPr>
        <p:spPr>
          <a:xfrm>
            <a:off x="515052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87" name="PlaceHolder 2"/>
          <p:cNvSpPr>
            <a:spLocks noGrp="1"/>
          </p:cNvSpPr>
          <p:nvPr>
            <p:ph type="body"/>
          </p:nvPr>
        </p:nvSpPr>
        <p:spPr>
          <a:xfrm>
            <a:off x="503640" y="1769400"/>
            <a:ext cx="442512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8"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9"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0"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1"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2"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3" name="PlaceHolder 4"/>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5" name="PlaceHolder 2"/>
          <p:cNvSpPr>
            <a:spLocks noGrp="1"/>
          </p:cNvSpPr>
          <p:nvPr>
            <p:ph type="body"/>
          </p:nvPr>
        </p:nvSpPr>
        <p:spPr>
          <a:xfrm>
            <a:off x="503640" y="176940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6" name="PlaceHolder 3"/>
          <p:cNvSpPr>
            <a:spLocks noGrp="1"/>
          </p:cNvSpPr>
          <p:nvPr>
            <p:ph type="body"/>
          </p:nvPr>
        </p:nvSpPr>
        <p:spPr>
          <a:xfrm>
            <a:off x="503640" y="4060080"/>
            <a:ext cx="906840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7"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8" name="PlaceHolder 2"/>
          <p:cNvSpPr>
            <a:spLocks noGrp="1"/>
          </p:cNvSpPr>
          <p:nvPr>
            <p:ph type="body"/>
          </p:nvPr>
        </p:nvSpPr>
        <p:spPr>
          <a:xfrm>
            <a:off x="50364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9" name="PlaceHolder 3"/>
          <p:cNvSpPr>
            <a:spLocks noGrp="1"/>
          </p:cNvSpPr>
          <p:nvPr>
            <p:ph type="body"/>
          </p:nvPr>
        </p:nvSpPr>
        <p:spPr>
          <a:xfrm>
            <a:off x="5150520" y="176940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0" name="PlaceHolder 4"/>
          <p:cNvSpPr>
            <a:spLocks noGrp="1"/>
          </p:cNvSpPr>
          <p:nvPr>
            <p:ph type="body"/>
          </p:nvPr>
        </p:nvSpPr>
        <p:spPr>
          <a:xfrm>
            <a:off x="515052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1" name="PlaceHolder 5"/>
          <p:cNvSpPr>
            <a:spLocks noGrp="1"/>
          </p:cNvSpPr>
          <p:nvPr>
            <p:ph type="body"/>
          </p:nvPr>
        </p:nvSpPr>
        <p:spPr>
          <a:xfrm>
            <a:off x="503640" y="4060080"/>
            <a:ext cx="442512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503640" y="301680"/>
            <a:ext cx="906840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03" name="PlaceHolder 2"/>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4" name="PlaceHolder 3"/>
          <p:cNvSpPr>
            <a:spLocks noGrp="1"/>
          </p:cNvSpPr>
          <p:nvPr>
            <p:ph type="body"/>
          </p:nvPr>
        </p:nvSpPr>
        <p:spPr>
          <a:xfrm>
            <a:off x="503640" y="1769400"/>
            <a:ext cx="906840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205" name="" descr=""/>
          <p:cNvPicPr/>
          <p:nvPr/>
        </p:nvPicPr>
        <p:blipFill>
          <a:blip r:embed="rId2"/>
          <a:stretch/>
        </p:blipFill>
        <p:spPr>
          <a:xfrm>
            <a:off x="2289600" y="1769400"/>
            <a:ext cx="5496480" cy="4385520"/>
          </a:xfrm>
          <a:prstGeom prst="rect">
            <a:avLst/>
          </a:prstGeom>
          <a:ln>
            <a:noFill/>
          </a:ln>
        </p:spPr>
      </p:pic>
      <p:pic>
        <p:nvPicPr>
          <p:cNvPr id="206" name="" descr=""/>
          <p:cNvPicPr/>
          <p:nvPr/>
        </p:nvPicPr>
        <p:blipFill>
          <a:blip r:embed="rId3"/>
          <a:stretch/>
        </p:blipFill>
        <p:spPr>
          <a:xfrm>
            <a:off x="2289600" y="1769400"/>
            <a:ext cx="5496480" cy="438552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gif"/><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5.gif"/><Relationship Id="rId3" Type="http://schemas.openxmlformats.org/officeDocument/2006/relationships/image" Target="../media/image6.pn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9.gif"/><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2.gif"/><Relationship Id="rId3" Type="http://schemas.openxmlformats.org/officeDocument/2006/relationships/image" Target="../media/image13.png"/><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 Id="rId11" Type="http://schemas.openxmlformats.org/officeDocument/2006/relationships/slideLayout" Target="../slideLayouts/slideLayout44.xml"/><Relationship Id="rId12" Type="http://schemas.openxmlformats.org/officeDocument/2006/relationships/slideLayout" Target="../slideLayouts/slideLayout45.xml"/><Relationship Id="rId13" Type="http://schemas.openxmlformats.org/officeDocument/2006/relationships/slideLayout" Target="../slideLayouts/slideLayout46.xml"/><Relationship Id="rId14" Type="http://schemas.openxmlformats.org/officeDocument/2006/relationships/slideLayout" Target="../slideLayouts/slideLayout47.xml"/><Relationship Id="rId15"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6.gif"/><Relationship Id="rId3" Type="http://schemas.openxmlformats.org/officeDocument/2006/relationships/image" Target="../media/image17.png"/><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739800" y="725040"/>
            <a:ext cx="8602920" cy="9705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739800" y="2100960"/>
            <a:ext cx="8602920" cy="4385880"/>
          </a:xfrm>
          <a:prstGeom prst="rect">
            <a:avLst/>
          </a:prstGeom>
        </p:spPr>
        <p:txBody>
          <a:bodyPr lIns="0" rIns="0" tIns="0" bIns="0"/>
          <a:p>
            <a:pPr marL="43164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3280" indent="-28728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5280" indent="-216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6920" indent="-21564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5892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15892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215892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CustomShape 3"/>
          <p:cNvSpPr/>
          <p:nvPr/>
        </p:nvSpPr>
        <p:spPr>
          <a:xfrm>
            <a:off x="0" y="7481880"/>
            <a:ext cx="10077840" cy="78120"/>
          </a:xfrm>
          <a:custGeom>
            <a:avLst/>
            <a:gdLst/>
            <a:ahLst/>
            <a:rect l="0" t="0" r="r" b="b"/>
            <a:pathLst>
              <a:path w="27996" h="219">
                <a:moveTo>
                  <a:pt x="4" y="0"/>
                </a:moveTo>
                <a:cubicBezTo>
                  <a:pt x="2" y="0"/>
                  <a:pt x="0" y="2"/>
                  <a:pt x="0" y="4"/>
                </a:cubicBezTo>
                <a:lnTo>
                  <a:pt x="0" y="213"/>
                </a:lnTo>
                <a:cubicBezTo>
                  <a:pt x="0" y="215"/>
                  <a:pt x="2" y="218"/>
                  <a:pt x="4" y="218"/>
                </a:cubicBezTo>
                <a:lnTo>
                  <a:pt x="27990" y="218"/>
                </a:lnTo>
                <a:cubicBezTo>
                  <a:pt x="27992" y="218"/>
                  <a:pt x="27995" y="215"/>
                  <a:pt x="27995" y="213"/>
                </a:cubicBezTo>
                <a:lnTo>
                  <a:pt x="27995" y="4"/>
                </a:lnTo>
                <a:cubicBezTo>
                  <a:pt x="27995" y="2"/>
                  <a:pt x="27992" y="0"/>
                  <a:pt x="27990" y="0"/>
                </a:cubicBezTo>
                <a:lnTo>
                  <a:pt x="4" y="0"/>
                </a:lnTo>
              </a:path>
            </a:pathLst>
          </a:custGeom>
          <a:solidFill>
            <a:srgbClr val="0062b1"/>
          </a:solidFill>
          <a:ln w="9360">
            <a:solidFill>
              <a:srgbClr val="0062b1"/>
            </a:solidFill>
            <a:round/>
          </a:ln>
        </p:spPr>
        <p:style>
          <a:lnRef idx="0"/>
          <a:fillRef idx="0"/>
          <a:effectRef idx="0"/>
          <a:fontRef idx="minor"/>
        </p:style>
      </p:sp>
      <p:pic>
        <p:nvPicPr>
          <p:cNvPr id="3" name="" descr=""/>
          <p:cNvPicPr/>
          <p:nvPr/>
        </p:nvPicPr>
        <p:blipFill>
          <a:blip r:embed="rId2"/>
          <a:stretch/>
        </p:blipFill>
        <p:spPr>
          <a:xfrm>
            <a:off x="360" y="360"/>
            <a:ext cx="1055520" cy="1055520"/>
          </a:xfrm>
          <a:prstGeom prst="rect">
            <a:avLst/>
          </a:prstGeom>
          <a:ln>
            <a:noFill/>
          </a:ln>
        </p:spPr>
      </p:pic>
      <p:pic>
        <p:nvPicPr>
          <p:cNvPr id="4" name="" descr=""/>
          <p:cNvPicPr/>
          <p:nvPr/>
        </p:nvPicPr>
        <p:blipFill>
          <a:blip r:embed="rId3"/>
          <a:stretch/>
        </p:blipFill>
        <p:spPr>
          <a:xfrm>
            <a:off x="6575760" y="12600"/>
            <a:ext cx="3470040" cy="503640"/>
          </a:xfrm>
          <a:prstGeom prst="rect">
            <a:avLst/>
          </a:prstGeom>
          <a:ln>
            <a:noFill/>
          </a:ln>
        </p:spPr>
      </p:pic>
      <p:sp>
        <p:nvSpPr>
          <p:cNvPr id="5" name="PlaceHolder 4"/>
          <p:cNvSpPr>
            <a:spLocks noGrp="1"/>
          </p:cNvSpPr>
          <p:nvPr>
            <p:ph type="sldNum"/>
          </p:nvPr>
        </p:nvSpPr>
        <p:spPr>
          <a:xfrm>
            <a:off x="9144000" y="7085160"/>
            <a:ext cx="787680" cy="325080"/>
          </a:xfrm>
          <a:prstGeom prst="rect">
            <a:avLst/>
          </a:prstGeom>
        </p:spPr>
        <p:txBody>
          <a:bodyPr lIns="0" rIns="0" tIns="0" bIns="0"/>
          <a:p>
            <a:fld id="{0BFFAFDA-7B13-4EC4-BD73-A458599E4CBF}" type="slidenum">
              <a:rPr b="0" lang="en-US" sz="1800" spc="-1" strike="noStrike">
                <a:solidFill>
                  <a:srgbClr val="000000"/>
                </a:solidFill>
                <a:uFill>
                  <a:solidFill>
                    <a:srgbClr val="ffffff"/>
                  </a:solidFill>
                </a:uFill>
                <a:latin typeface="Arial"/>
              </a:rPr>
              <a:t>&lt;number&gt;</a:t>
            </a:fld>
            <a:endParaRPr b="0" lang="en-US" sz="18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 name="PlaceHolder 1"/>
          <p:cNvSpPr>
            <a:spLocks noGrp="1"/>
          </p:cNvSpPr>
          <p:nvPr>
            <p:ph type="title"/>
          </p:nvPr>
        </p:nvSpPr>
        <p:spPr>
          <a:xfrm>
            <a:off x="739440" y="881280"/>
            <a:ext cx="8604720" cy="79200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a:t>
            </a:r>
            <a:endParaRPr b="0" lang="en-US" sz="4400" spc="-1" strike="noStrike">
              <a:solidFill>
                <a:srgbClr val="000000"/>
              </a:solidFill>
              <a:uFill>
                <a:solidFill>
                  <a:srgbClr val="ffffff"/>
                </a:solidFill>
              </a:uFill>
              <a:latin typeface="Arial"/>
            </a:endParaRPr>
          </a:p>
        </p:txBody>
      </p:sp>
      <p:sp>
        <p:nvSpPr>
          <p:cNvPr id="41" name="PlaceHolder 2"/>
          <p:cNvSpPr>
            <a:spLocks noGrp="1"/>
          </p:cNvSpPr>
          <p:nvPr>
            <p:ph type="body"/>
          </p:nvPr>
        </p:nvSpPr>
        <p:spPr>
          <a:xfrm>
            <a:off x="739440" y="2101320"/>
            <a:ext cx="8604720" cy="438588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2920" indent="-28764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4200" indent="-21564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5480" indent="-21564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56760" indent="-21564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88040" indent="-21564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19680" indent="-21564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42" name="Rectangle 3"/>
          <p:cNvSpPr/>
          <p:nvPr/>
        </p:nvSpPr>
        <p:spPr>
          <a:xfrm>
            <a:off x="-720" y="7482960"/>
            <a:ext cx="10076760" cy="78120"/>
          </a:xfrm>
          <a:prstGeom prst="rect">
            <a:avLst/>
          </a:prstGeom>
          <a:solidFill>
            <a:srgbClr val="0062b1"/>
          </a:solidFill>
          <a:ln>
            <a:solidFill>
              <a:srgbClr val="0062b1"/>
            </a:solidFill>
          </a:ln>
        </p:spPr>
      </p:sp>
      <p:pic>
        <p:nvPicPr>
          <p:cNvPr id="43" name="" descr=""/>
          <p:cNvPicPr/>
          <p:nvPr/>
        </p:nvPicPr>
        <p:blipFill>
          <a:blip r:embed="rId2"/>
          <a:stretch/>
        </p:blipFill>
        <p:spPr>
          <a:xfrm>
            <a:off x="6359400" y="192240"/>
            <a:ext cx="3470040" cy="503640"/>
          </a:xfrm>
          <a:prstGeom prst="rect">
            <a:avLst/>
          </a:prstGeom>
          <a:ln>
            <a:noFill/>
          </a:ln>
        </p:spPr>
      </p:pic>
      <p:sp>
        <p:nvSpPr>
          <p:cNvPr id="44" name="PlaceHolder 4"/>
          <p:cNvSpPr>
            <a:spLocks noGrp="1"/>
          </p:cNvSpPr>
          <p:nvPr>
            <p:ph type="ftr"/>
          </p:nvPr>
        </p:nvSpPr>
        <p:spPr>
          <a:xfrm>
            <a:off x="3445560" y="6888600"/>
            <a:ext cx="3193920" cy="521280"/>
          </a:xfrm>
          <a:prstGeom prst="rect">
            <a:avLst/>
          </a:prstGeom>
        </p:spPr>
        <p:txBody>
          <a:bodyPr lIns="0" rIns="0" tIns="0" bIns="0"/>
          <a:p>
            <a:pPr algn="ctr"/>
            <a:r>
              <a:rPr b="0" lang="en-US" sz="1400" spc="-1" strike="noStrike">
                <a:solidFill>
                  <a:srgbClr val="000000"/>
                </a:solidFill>
                <a:uFill>
                  <a:solidFill>
                    <a:srgbClr val="ffffff"/>
                  </a:solidFill>
                </a:uFill>
                <a:latin typeface="Arial"/>
              </a:rPr>
              <a:t>&lt;footer&gt;</a:t>
            </a:r>
            <a:endParaRPr b="0" lang="en-US" sz="1400" spc="-1" strike="noStrike">
              <a:solidFill>
                <a:srgbClr val="000000"/>
              </a:solidFill>
              <a:uFill>
                <a:solidFill>
                  <a:srgbClr val="ffffff"/>
                </a:solidFill>
              </a:uFill>
              <a:latin typeface="Times New Roman"/>
            </a:endParaRPr>
          </a:p>
        </p:txBody>
      </p:sp>
      <p:sp>
        <p:nvSpPr>
          <p:cNvPr id="45" name="PlaceHolder 5"/>
          <p:cNvSpPr>
            <a:spLocks noGrp="1"/>
          </p:cNvSpPr>
          <p:nvPr>
            <p:ph type="dt"/>
          </p:nvPr>
        </p:nvSpPr>
        <p:spPr>
          <a:xfrm>
            <a:off x="503280" y="6888600"/>
            <a:ext cx="2347200" cy="521280"/>
          </a:xfrm>
          <a:prstGeom prst="rect">
            <a:avLst/>
          </a:prstGeom>
        </p:spPr>
        <p:txBody>
          <a:bodyPr lIns="0" rIns="0" tIns="0" bIns="0"/>
          <a:p>
            <a:r>
              <a:rPr b="0" lang="en-US" sz="1400" spc="-1" strike="noStrike">
                <a:solidFill>
                  <a:srgbClr val="000000"/>
                </a:solidFill>
                <a:uFill>
                  <a:solidFill>
                    <a:srgbClr val="ffffff"/>
                  </a:solidFill>
                </a:uFill>
                <a:latin typeface="Arial"/>
              </a:rPr>
              <a:t>&lt;date/time&gt;</a:t>
            </a:r>
            <a:endParaRPr b="0" lang="en-US" sz="1400" spc="-1" strike="noStrike">
              <a:solidFill>
                <a:srgbClr val="000000"/>
              </a:solidFill>
              <a:uFill>
                <a:solidFill>
                  <a:srgbClr val="ffffff"/>
                </a:solidFill>
              </a:uFill>
              <a:latin typeface="Times New Roman"/>
            </a:endParaRPr>
          </a:p>
        </p:txBody>
      </p:sp>
      <p:sp>
        <p:nvSpPr>
          <p:cNvPr id="46" name="PlaceHolder 6"/>
          <p:cNvSpPr>
            <a:spLocks noGrp="1"/>
          </p:cNvSpPr>
          <p:nvPr>
            <p:ph type="sldNum"/>
          </p:nvPr>
        </p:nvSpPr>
        <p:spPr>
          <a:xfrm>
            <a:off x="7224480" y="6888600"/>
            <a:ext cx="2347200" cy="521280"/>
          </a:xfrm>
          <a:prstGeom prst="rect">
            <a:avLst/>
          </a:prstGeom>
        </p:spPr>
        <p:txBody>
          <a:bodyPr lIns="0" rIns="0" tIns="0" bIns="0"/>
          <a:p>
            <a:pPr algn="r"/>
            <a:fld id="{70BC0276-7AAB-4717-AD8F-E414CDEBC194}"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pic>
        <p:nvPicPr>
          <p:cNvPr id="47" name="" descr=""/>
          <p:cNvPicPr/>
          <p:nvPr/>
        </p:nvPicPr>
        <p:blipFill>
          <a:blip r:embed="rId3"/>
          <a:stretch/>
        </p:blipFill>
        <p:spPr>
          <a:xfrm>
            <a:off x="360" y="360"/>
            <a:ext cx="1055520" cy="1055520"/>
          </a:xfrm>
          <a:prstGeom prst="rect">
            <a:avLst/>
          </a:prstGeom>
          <a:ln>
            <a:noFill/>
          </a:ln>
        </p:spPr>
      </p:pic>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739800" y="936720"/>
            <a:ext cx="8607600" cy="70020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a:t>
            </a:r>
            <a:endParaRPr b="0" lang="en-US" sz="4400" spc="-1" strike="noStrike">
              <a:solidFill>
                <a:srgbClr val="000000"/>
              </a:solidFill>
              <a:uFill>
                <a:solidFill>
                  <a:srgbClr val="ffffff"/>
                </a:solidFill>
              </a:uFill>
              <a:latin typeface="Arial"/>
            </a:endParaRPr>
          </a:p>
        </p:txBody>
      </p:sp>
      <p:sp>
        <p:nvSpPr>
          <p:cNvPr id="83" name="PlaceHolder 2"/>
          <p:cNvSpPr>
            <a:spLocks noGrp="1"/>
          </p:cNvSpPr>
          <p:nvPr>
            <p:ph type="body"/>
          </p:nvPr>
        </p:nvSpPr>
        <p:spPr>
          <a:xfrm>
            <a:off x="739800" y="2100960"/>
            <a:ext cx="8607600" cy="438588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84" name="Rectangle 3"/>
          <p:cNvSpPr/>
          <p:nvPr/>
        </p:nvSpPr>
        <p:spPr>
          <a:xfrm>
            <a:off x="-360" y="7481160"/>
            <a:ext cx="10080000" cy="78120"/>
          </a:xfrm>
          <a:prstGeom prst="rect">
            <a:avLst/>
          </a:prstGeom>
          <a:solidFill>
            <a:srgbClr val="0062b1"/>
          </a:solidFill>
          <a:ln>
            <a:solidFill>
              <a:srgbClr val="0062b1"/>
            </a:solidFill>
          </a:ln>
        </p:spPr>
      </p:sp>
      <p:pic>
        <p:nvPicPr>
          <p:cNvPr id="85" name="" descr=""/>
          <p:cNvPicPr/>
          <p:nvPr/>
        </p:nvPicPr>
        <p:blipFill>
          <a:blip r:embed="rId2"/>
          <a:stretch/>
        </p:blipFill>
        <p:spPr>
          <a:xfrm>
            <a:off x="6505560" y="192240"/>
            <a:ext cx="3471120" cy="503640"/>
          </a:xfrm>
          <a:prstGeom prst="rect">
            <a:avLst/>
          </a:prstGeom>
          <a:ln>
            <a:noFill/>
          </a:ln>
        </p:spPr>
      </p:pic>
      <p:sp>
        <p:nvSpPr>
          <p:cNvPr id="86" name="PlaceHolder 4"/>
          <p:cNvSpPr>
            <a:spLocks noGrp="1"/>
          </p:cNvSpPr>
          <p:nvPr>
            <p:ph type="ftr"/>
          </p:nvPr>
        </p:nvSpPr>
        <p:spPr>
          <a:xfrm>
            <a:off x="3447000" y="7086600"/>
            <a:ext cx="3195000" cy="321480"/>
          </a:xfrm>
          <a:prstGeom prst="rect">
            <a:avLst/>
          </a:prstGeom>
        </p:spPr>
        <p:txBody>
          <a:bodyPr lIns="0" rIns="0" tIns="0" bIns="0"/>
          <a:p>
            <a:pPr algn="ctr"/>
            <a:r>
              <a:rPr b="0" lang="en-US" sz="1400" spc="-1" strike="noStrike">
                <a:solidFill>
                  <a:srgbClr val="000000"/>
                </a:solidFill>
                <a:uFill>
                  <a:solidFill>
                    <a:srgbClr val="ffffff"/>
                  </a:solidFill>
                </a:uFill>
                <a:latin typeface="Arial"/>
              </a:rPr>
              <a:t>&lt;footer&gt;</a:t>
            </a:r>
            <a:endParaRPr b="0" lang="en-US" sz="1400" spc="-1" strike="noStrike">
              <a:solidFill>
                <a:srgbClr val="000000"/>
              </a:solidFill>
              <a:uFill>
                <a:solidFill>
                  <a:srgbClr val="ffffff"/>
                </a:solidFill>
              </a:uFill>
              <a:latin typeface="Times New Roman"/>
            </a:endParaRPr>
          </a:p>
        </p:txBody>
      </p:sp>
      <p:sp>
        <p:nvSpPr>
          <p:cNvPr id="87" name="PlaceHolder 5"/>
          <p:cNvSpPr>
            <a:spLocks noGrp="1"/>
          </p:cNvSpPr>
          <p:nvPr>
            <p:ph type="dt"/>
          </p:nvPr>
        </p:nvSpPr>
        <p:spPr>
          <a:xfrm>
            <a:off x="503640" y="7086600"/>
            <a:ext cx="2347920" cy="321480"/>
          </a:xfrm>
          <a:prstGeom prst="rect">
            <a:avLst/>
          </a:prstGeom>
        </p:spPr>
        <p:txBody>
          <a:bodyPr lIns="0" rIns="0" tIns="0" bIns="0"/>
          <a:p>
            <a:r>
              <a:rPr b="0" lang="en-US" sz="1400" spc="-1" strike="noStrike">
                <a:solidFill>
                  <a:srgbClr val="000000"/>
                </a:solidFill>
                <a:uFill>
                  <a:solidFill>
                    <a:srgbClr val="ffffff"/>
                  </a:solidFill>
                </a:uFill>
                <a:latin typeface="Arial"/>
              </a:rPr>
              <a:t>&lt;date/time&gt;</a:t>
            </a:r>
            <a:endParaRPr b="0" lang="en-US" sz="1400" spc="-1" strike="noStrike">
              <a:solidFill>
                <a:srgbClr val="000000"/>
              </a:solidFill>
              <a:uFill>
                <a:solidFill>
                  <a:srgbClr val="ffffff"/>
                </a:solidFill>
              </a:uFill>
              <a:latin typeface="Times New Roman"/>
            </a:endParaRPr>
          </a:p>
        </p:txBody>
      </p:sp>
      <p:sp>
        <p:nvSpPr>
          <p:cNvPr id="88" name="PlaceHolder 6"/>
          <p:cNvSpPr>
            <a:spLocks noGrp="1"/>
          </p:cNvSpPr>
          <p:nvPr>
            <p:ph type="sldNum"/>
          </p:nvPr>
        </p:nvSpPr>
        <p:spPr>
          <a:xfrm>
            <a:off x="7227000" y="7086600"/>
            <a:ext cx="2347920" cy="321480"/>
          </a:xfrm>
          <a:prstGeom prst="rect">
            <a:avLst/>
          </a:prstGeom>
        </p:spPr>
        <p:txBody>
          <a:bodyPr lIns="0" rIns="0" tIns="0" bIns="0"/>
          <a:p>
            <a:pPr algn="r"/>
            <a:fld id="{82EC4222-3949-4E5B-BACD-0D81C09ED40A}" type="slidenum">
              <a:rPr b="0" lang="en-US" sz="1400" spc="-1" strike="noStrike">
                <a:solidFill>
                  <a:srgbClr val="000000"/>
                </a:solidFill>
                <a:uFill>
                  <a:solidFill>
                    <a:srgbClr val="ffffff"/>
                  </a:solidFill>
                </a:uFill>
                <a:latin typeface="Arial"/>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503640" y="301680"/>
            <a:ext cx="9068400" cy="126252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24" name="PlaceHolder 2"/>
          <p:cNvSpPr>
            <a:spLocks noGrp="1"/>
          </p:cNvSpPr>
          <p:nvPr>
            <p:ph type="body"/>
          </p:nvPr>
        </p:nvSpPr>
        <p:spPr>
          <a:xfrm>
            <a:off x="503640" y="1769400"/>
            <a:ext cx="9068400" cy="438552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125" name="PlaceHolder 3"/>
          <p:cNvSpPr>
            <a:spLocks noGrp="1"/>
          </p:cNvSpPr>
          <p:nvPr>
            <p:ph type="dt"/>
          </p:nvPr>
        </p:nvSpPr>
        <p:spPr>
          <a:xfrm>
            <a:off x="503640" y="6888960"/>
            <a:ext cx="234720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126" name="PlaceHolder 4"/>
          <p:cNvSpPr>
            <a:spLocks noGrp="1"/>
          </p:cNvSpPr>
          <p:nvPr>
            <p:ph type="ftr"/>
          </p:nvPr>
        </p:nvSpPr>
        <p:spPr>
          <a:xfrm>
            <a:off x="3445920" y="6888960"/>
            <a:ext cx="319392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127" name="PlaceHolder 5"/>
          <p:cNvSpPr>
            <a:spLocks noGrp="1"/>
          </p:cNvSpPr>
          <p:nvPr>
            <p:ph type="sldNum"/>
          </p:nvPr>
        </p:nvSpPr>
        <p:spPr>
          <a:xfrm>
            <a:off x="7224840" y="6888960"/>
            <a:ext cx="2347200" cy="521280"/>
          </a:xfrm>
          <a:prstGeom prst="rect">
            <a:avLst/>
          </a:prstGeom>
        </p:spPr>
        <p:txBody>
          <a:bodyPr lIns="0" rIns="0" tIns="0" bIns="0"/>
          <a:p>
            <a:pPr algn="r"/>
            <a:fld id="{C39EDB32-57B2-4C77-A808-9A2EF8C2E6A1}"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pic>
        <p:nvPicPr>
          <p:cNvPr id="128" name="" descr=""/>
          <p:cNvPicPr/>
          <p:nvPr/>
        </p:nvPicPr>
        <p:blipFill>
          <a:blip r:embed="rId2"/>
          <a:stretch/>
        </p:blipFill>
        <p:spPr>
          <a:xfrm>
            <a:off x="6505560" y="192600"/>
            <a:ext cx="3471120" cy="503640"/>
          </a:xfrm>
          <a:prstGeom prst="rect">
            <a:avLst/>
          </a:prstGeom>
          <a:ln>
            <a:noFill/>
          </a:ln>
        </p:spPr>
      </p:pic>
      <p:pic>
        <p:nvPicPr>
          <p:cNvPr id="129" name="" descr=""/>
          <p:cNvPicPr/>
          <p:nvPr/>
        </p:nvPicPr>
        <p:blipFill>
          <a:blip r:embed="rId3"/>
          <a:stretch/>
        </p:blipFill>
        <p:spPr>
          <a:xfrm>
            <a:off x="91440" y="99360"/>
            <a:ext cx="885600" cy="723600"/>
          </a:xfrm>
          <a:prstGeom prst="rect">
            <a:avLst/>
          </a:prstGeom>
          <a:ln>
            <a:noFill/>
          </a:ln>
        </p:spPr>
      </p:pic>
      <p:sp>
        <p:nvSpPr>
          <p:cNvPr id="130" name="Rectangle 6"/>
          <p:cNvSpPr/>
          <p:nvPr/>
        </p:nvSpPr>
        <p:spPr>
          <a:xfrm>
            <a:off x="-360" y="7481520"/>
            <a:ext cx="10080000" cy="78120"/>
          </a:xfrm>
          <a:prstGeom prst="rect">
            <a:avLst/>
          </a:prstGeom>
          <a:solidFill>
            <a:srgbClr val="0062b1"/>
          </a:solidFill>
          <a:ln>
            <a:solidFill>
              <a:srgbClr val="0062b1"/>
            </a:solidFill>
          </a:ln>
        </p:spPr>
      </p:sp>
    </p:spTree>
  </p:cSld>
  <p:clrMap bg1="lt1" bg2="lt2" tx1="dk1" tx2="dk2" accent1="accent1" accent2="accent2" accent3="accent3" accent4="accent4" accent5="accent5" accent6="accent6" hlink="hlink" folHlink="folHlink"/>
  <p:sldLayoutIdLst>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503640" y="301680"/>
            <a:ext cx="9068400" cy="126252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66" name="PlaceHolder 2"/>
          <p:cNvSpPr>
            <a:spLocks noGrp="1"/>
          </p:cNvSpPr>
          <p:nvPr>
            <p:ph type="body"/>
          </p:nvPr>
        </p:nvSpPr>
        <p:spPr>
          <a:xfrm>
            <a:off x="503640" y="1769400"/>
            <a:ext cx="9068400" cy="438552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167" name="PlaceHolder 3"/>
          <p:cNvSpPr>
            <a:spLocks noGrp="1"/>
          </p:cNvSpPr>
          <p:nvPr>
            <p:ph type="dt"/>
          </p:nvPr>
        </p:nvSpPr>
        <p:spPr>
          <a:xfrm>
            <a:off x="503640" y="6888960"/>
            <a:ext cx="234720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168" name="PlaceHolder 4"/>
          <p:cNvSpPr>
            <a:spLocks noGrp="1"/>
          </p:cNvSpPr>
          <p:nvPr>
            <p:ph type="ftr"/>
          </p:nvPr>
        </p:nvSpPr>
        <p:spPr>
          <a:xfrm>
            <a:off x="3445920" y="6888960"/>
            <a:ext cx="319392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169" name="PlaceHolder 5"/>
          <p:cNvSpPr>
            <a:spLocks noGrp="1"/>
          </p:cNvSpPr>
          <p:nvPr>
            <p:ph type="sldNum"/>
          </p:nvPr>
        </p:nvSpPr>
        <p:spPr>
          <a:xfrm>
            <a:off x="7224840" y="6888960"/>
            <a:ext cx="2347200" cy="521280"/>
          </a:xfrm>
          <a:prstGeom prst="rect">
            <a:avLst/>
          </a:prstGeom>
        </p:spPr>
        <p:txBody>
          <a:bodyPr lIns="0" rIns="0" tIns="0" bIns="0"/>
          <a:p>
            <a:pPr algn="r"/>
            <a:fld id="{CA72F499-262A-4C94-A5B5-CCDC333E466F}"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pic>
        <p:nvPicPr>
          <p:cNvPr id="170" name="" descr=""/>
          <p:cNvPicPr/>
          <p:nvPr/>
        </p:nvPicPr>
        <p:blipFill>
          <a:blip r:embed="rId2"/>
          <a:stretch/>
        </p:blipFill>
        <p:spPr>
          <a:xfrm>
            <a:off x="6505560" y="192600"/>
            <a:ext cx="3471120" cy="503640"/>
          </a:xfrm>
          <a:prstGeom prst="rect">
            <a:avLst/>
          </a:prstGeom>
          <a:ln>
            <a:noFill/>
          </a:ln>
        </p:spPr>
      </p:pic>
      <p:pic>
        <p:nvPicPr>
          <p:cNvPr id="171" name="" descr=""/>
          <p:cNvPicPr/>
          <p:nvPr/>
        </p:nvPicPr>
        <p:blipFill>
          <a:blip r:embed="rId3"/>
          <a:stretch/>
        </p:blipFill>
        <p:spPr>
          <a:xfrm>
            <a:off x="120240" y="99360"/>
            <a:ext cx="885600" cy="723600"/>
          </a:xfrm>
          <a:prstGeom prst="rect">
            <a:avLst/>
          </a:prstGeom>
          <a:ln>
            <a:noFill/>
          </a:ln>
        </p:spPr>
      </p:pic>
      <p:sp>
        <p:nvSpPr>
          <p:cNvPr id="172" name="Rectangle 6"/>
          <p:cNvSpPr/>
          <p:nvPr/>
        </p:nvSpPr>
        <p:spPr>
          <a:xfrm>
            <a:off x="-360" y="7481520"/>
            <a:ext cx="10080000" cy="78120"/>
          </a:xfrm>
          <a:prstGeom prst="rect">
            <a:avLst/>
          </a:prstGeom>
          <a:solidFill>
            <a:srgbClr val="0062b1"/>
          </a:solidFill>
          <a:ln>
            <a:solidFill>
              <a:srgbClr val="0062b1"/>
            </a:solidFill>
          </a:ln>
        </p:spPr>
      </p:sp>
    </p:spTree>
  </p:cSld>
  <p:clrMap bg1="lt1" bg2="lt2" tx1="dk1" tx2="dk2" accent1="accent1" accent2="accent2" accent3="accent3" accent4="accent4" accent5="accent5" accent6="accent6" hlink="hlink" folHlink="folHlink"/>
  <p:sldLayoutIdLst>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sldMaster>
</file>

<file path=ppt/slides/_rels/slide1.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slideLayout" Target="../slideLayouts/slideLayout51.xml"/>
</Relationships>
</file>

<file path=ppt/slides/_rels/slide2.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50.xml"/>
</Relationships>
</file>

<file path=ppt/slides/_rels/slide3.xml.rels><?xml version="1.0" encoding="UTF-8"?>
<Relationships xmlns="http://schemas.openxmlformats.org/package/2006/relationships"><Relationship Id="rId1" Type="http://schemas.openxmlformats.org/officeDocument/2006/relationships/hyperlink" Target="http://www.techinsider.io/binary-black-holes-confirmed-gravitional-waves-2016-2" TargetMode="External"/><Relationship Id="rId2" Type="http://schemas.openxmlformats.org/officeDocument/2006/relationships/image" Target="../media/image24.png"/><Relationship Id="rId3" Type="http://schemas.openxmlformats.org/officeDocument/2006/relationships/slideLayout" Target="../slideLayouts/slideLayout50.xml"/>
</Relationships>
</file>

<file path=ppt/slides/_rels/slide4.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hyperlink" Target="https://losc.ligo.org/events/GW150914/" TargetMode="External"/><Relationship Id="rId3" Type="http://schemas.openxmlformats.org/officeDocument/2006/relationships/slideLayout" Target="../slideLayouts/slideLayout49.xml"/>
</Relationships>
</file>

<file path=ppt/slides/_rels/slide5.xml.rels><?xml version="1.0" encoding="UTF-8"?>
<Relationships xmlns="http://schemas.openxmlformats.org/package/2006/relationships"><Relationship Id="rId1" Type="http://schemas.openxmlformats.org/officeDocument/2006/relationships/hyperlink" Target="https://losc.ligo.org/events/LVT151012/" TargetMode="External"/><Relationship Id="rId2" Type="http://schemas.openxmlformats.org/officeDocument/2006/relationships/hyperlink" Target="https://losc.ligo.org/events/GW151226/" TargetMode="External"/><Relationship Id="rId3" Type="http://schemas.openxmlformats.org/officeDocument/2006/relationships/slideLayout" Target="../slideLayouts/slideLayout50.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7.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slideLayout" Target="../slideLayouts/slideLayout51.xml"/>
</Relationships>
</file>

<file path=ppt/slides/_rels/slide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slideLayout" Target="../slideLayouts/slideLayout51.xml"/>
</Relationships>
</file>

<file path=ppt/slides/_rels/slide9.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jpeg"/><Relationship Id="rId3" Type="http://schemas.openxmlformats.org/officeDocument/2006/relationships/slideLayout" Target="../slideLayouts/slideLayout51.xml"/>
</Relationships>
</file>

<file path=ppt/slides/_rels/slide10.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hyperlink" Target="https://en.wikipedia.org/wiki/Gravitational_wave#/media/File:GravitationalWave_PlusPolarization.gif" TargetMode="External"/><Relationship Id="rId7" Type="http://schemas.openxmlformats.org/officeDocument/2006/relationships/hyperlink" Target="https://en.wikipedia.org/wiki/Gravitational_wave#/media/File:GravitationalWave_CrossPolarization.gif" TargetMode="External"/><Relationship Id="rId8" Type="http://schemas.openxmlformats.org/officeDocument/2006/relationships/slideLayout" Target="../slideLayouts/slideLayout51.xml"/>
</Relationships>
</file>

<file path=ppt/slides/_rels/slide11.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png"/><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slideLayout" Target="../slideLayouts/slideLayout51.xml"/>
</Relationships>
</file>

<file path=ppt/slides/_rels/slide12.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55.png"/><Relationship Id="rId8" Type="http://schemas.openxmlformats.org/officeDocument/2006/relationships/image" Target="../media/image56.png"/><Relationship Id="rId9" Type="http://schemas.openxmlformats.org/officeDocument/2006/relationships/image" Target="../media/image57.png"/><Relationship Id="rId10" Type="http://schemas.openxmlformats.org/officeDocument/2006/relationships/slideLayout" Target="../slideLayouts/slideLayout51.xml"/>
</Relationships>
</file>

<file path=ppt/slides/_rels/slide13.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image" Target="../media/image65.png"/><Relationship Id="rId9" Type="http://schemas.openxmlformats.org/officeDocument/2006/relationships/image" Target="../media/image66.png"/><Relationship Id="rId10" Type="http://schemas.openxmlformats.org/officeDocument/2006/relationships/slideLayout" Target="../slideLayouts/slideLayout51.xml"/>
</Relationships>
</file>

<file path=ppt/slides/_rels/slide14.xml.rels><?xml version="1.0" encoding="UTF-8"?>
<Relationships xmlns="http://schemas.openxmlformats.org/package/2006/relationships"><Relationship Id="rId1" Type="http://schemas.openxmlformats.org/officeDocument/2006/relationships/image" Target="../media/image67.png"/><Relationship Id="rId2" Type="http://schemas.openxmlformats.org/officeDocument/2006/relationships/image" Target="../media/image68.png"/><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 Id="rId6" Type="http://schemas.openxmlformats.org/officeDocument/2006/relationships/slideLayout" Target="../slideLayouts/slideLayout51.xml"/>
</Relationships>
</file>

<file path=ppt/slides/_rels/slide15.xml.rels><?xml version="1.0" encoding="UTF-8"?>
<Relationships xmlns="http://schemas.openxmlformats.org/package/2006/relationships"><Relationship Id="rId1" Type="http://schemas.openxmlformats.org/officeDocument/2006/relationships/image" Target="../media/image72.png"/><Relationship Id="rId2" Type="http://schemas.openxmlformats.org/officeDocument/2006/relationships/image" Target="../media/image73.png"/><Relationship Id="rId3" Type="http://schemas.openxmlformats.org/officeDocument/2006/relationships/image" Target="../media/image74.jpe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slideLayout" Target="../slideLayouts/slideLayout5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17.xml.rels><?xml version="1.0" encoding="UTF-8"?>
<Relationships xmlns="http://schemas.openxmlformats.org/package/2006/relationships"><Relationship Id="rId1" Type="http://schemas.openxmlformats.org/officeDocument/2006/relationships/image" Target="../media/image77.png"/><Relationship Id="rId2" Type="http://schemas.openxmlformats.org/officeDocument/2006/relationships/slideLayout" Target="../slideLayouts/slideLayout51.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slideLayout" Target="../slideLayouts/slideLayout51.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21.xml.rels><?xml version="1.0" encoding="UTF-8"?>
<Relationships xmlns="http://schemas.openxmlformats.org/package/2006/relationships"><Relationship Id="rId1" Type="http://schemas.openxmlformats.org/officeDocument/2006/relationships/image" Target="../media/image79.png"/><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slideLayout" Target="../slideLayouts/slideLayout51.xml"/>
</Relationships>
</file>

<file path=ppt/slides/_rels/slide22.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slideLayout" Target="../slideLayouts/slideLayout51.xml"/>
</Relationships>
</file>

<file path=ppt/slides/_rels/slide23.xml.rels><?xml version="1.0" encoding="UTF-8"?>
<Relationships xmlns="http://schemas.openxmlformats.org/package/2006/relationships"><Relationship Id="rId1" Type="http://schemas.openxmlformats.org/officeDocument/2006/relationships/image" Target="../media/image83.png"/><Relationship Id="rId2" Type="http://schemas.openxmlformats.org/officeDocument/2006/relationships/image" Target="../media/image84.png"/><Relationship Id="rId3" Type="http://schemas.openxmlformats.org/officeDocument/2006/relationships/slideLayout" Target="../slideLayouts/slideLayout51.xml"/>
</Relationships>
</file>

<file path=ppt/slides/_rels/slide24.xml.rels><?xml version="1.0" encoding="UTF-8"?>
<Relationships xmlns="http://schemas.openxmlformats.org/package/2006/relationships"><Relationship Id="rId1" Type="http://schemas.openxmlformats.org/officeDocument/2006/relationships/image" Target="../media/image85.jpeg"/><Relationship Id="rId2" Type="http://schemas.openxmlformats.org/officeDocument/2006/relationships/slideLayout" Target="../slideLayouts/slideLayout51.xml"/>
</Relationships>
</file>

<file path=ppt/slides/_rels/slide25.xml.rels><?xml version="1.0" encoding="UTF-8"?>
<Relationships xmlns="http://schemas.openxmlformats.org/package/2006/relationships"><Relationship Id="rId1" Type="http://schemas.openxmlformats.org/officeDocument/2006/relationships/hyperlink" Target="http://nanograv.org/" TargetMode="External"/><Relationship Id="rId2" Type="http://schemas.openxmlformats.org/officeDocument/2006/relationships/image" Target="../media/image86.png"/><Relationship Id="rId3" Type="http://schemas.openxmlformats.org/officeDocument/2006/relationships/slideLayout" Target="../slideLayouts/slideLayout51.xml"/>
</Relationships>
</file>

<file path=ppt/slides/_rels/slide26.xml.rels><?xml version="1.0" encoding="UTF-8"?>
<Relationships xmlns="http://schemas.openxmlformats.org/package/2006/relationships"><Relationship Id="rId1" Type="http://schemas.openxmlformats.org/officeDocument/2006/relationships/hyperlink" Target="http://nanograv.org/" TargetMode="External"/><Relationship Id="rId2" Type="http://schemas.openxmlformats.org/officeDocument/2006/relationships/hyperlink" Target="http://www.ipta4gw.org/" TargetMode="External"/><Relationship Id="rId3" Type="http://schemas.openxmlformats.org/officeDocument/2006/relationships/hyperlink" Target="http://www.epta.eu.org/" TargetMode="External"/><Relationship Id="rId4" Type="http://schemas.openxmlformats.org/officeDocument/2006/relationships/slideLayout" Target="../slideLayouts/slideLayout51.xml"/>
</Relationships>
</file>

<file path=ppt/slides/_rels/slide27.xml.rels><?xml version="1.0" encoding="UTF-8"?>
<Relationships xmlns="http://schemas.openxmlformats.org/package/2006/relationships"><Relationship Id="rId1" Type="http://schemas.openxmlformats.org/officeDocument/2006/relationships/hyperlink" Target="http://mediaassets.caltech.edu/gwave" TargetMode="External"/><Relationship Id="rId2" Type="http://schemas.openxmlformats.org/officeDocument/2006/relationships/hyperlink" Target="https://www.youtube.com/watch?v=DTKGAE4voNM" TargetMode="External"/><Relationship Id="rId3" Type="http://schemas.openxmlformats.org/officeDocument/2006/relationships/hyperlink" Target="http://nanograv.org/" TargetMode="External"/><Relationship Id="rId4" Type="http://schemas.openxmlformats.org/officeDocument/2006/relationships/slideLayout" Target="../slideLayouts/slideLayout50.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50.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50.xml"/>
</Relationships>
</file>

<file path=ppt/slides/_rels/slide30.xml.rels><?xml version="1.0" encoding="UTF-8"?>
<Relationships xmlns="http://schemas.openxmlformats.org/package/2006/relationships"><Relationship Id="rId1" Type="http://schemas.openxmlformats.org/officeDocument/2006/relationships/image" Target="../media/image87.jpeg"/><Relationship Id="rId2" Type="http://schemas.openxmlformats.org/officeDocument/2006/relationships/slideLayout" Target="../slideLayouts/slideLayout50.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5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TextShape 1"/>
          <p:cNvSpPr txBox="1"/>
          <p:nvPr/>
        </p:nvSpPr>
        <p:spPr>
          <a:xfrm>
            <a:off x="739800" y="401040"/>
            <a:ext cx="8602920" cy="171144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Gravitational Waves – Sources and Detectors</a:t>
            </a:r>
            <a:endParaRPr b="0" lang="en-US" sz="4400" spc="-1" strike="noStrike">
              <a:solidFill>
                <a:srgbClr val="000000"/>
              </a:solidFill>
              <a:uFill>
                <a:solidFill>
                  <a:srgbClr val="ffffff"/>
                </a:solidFill>
              </a:uFill>
              <a:latin typeface="Arial"/>
            </a:endParaRPr>
          </a:p>
        </p:txBody>
      </p:sp>
      <p:pic>
        <p:nvPicPr>
          <p:cNvPr id="213" name="" descr=""/>
          <p:cNvPicPr/>
          <p:nvPr/>
        </p:nvPicPr>
        <p:blipFill>
          <a:blip r:embed="rId1"/>
          <a:stretch/>
        </p:blipFill>
        <p:spPr>
          <a:xfrm>
            <a:off x="457200" y="2167200"/>
            <a:ext cx="3657600" cy="2039040"/>
          </a:xfrm>
          <a:prstGeom prst="rect">
            <a:avLst/>
          </a:prstGeom>
          <a:ln>
            <a:noFill/>
          </a:ln>
        </p:spPr>
      </p:pic>
      <p:pic>
        <p:nvPicPr>
          <p:cNvPr id="214" name="" descr=""/>
          <p:cNvPicPr/>
          <p:nvPr/>
        </p:nvPicPr>
        <p:blipFill>
          <a:blip r:embed="rId2"/>
          <a:stretch/>
        </p:blipFill>
        <p:spPr>
          <a:xfrm>
            <a:off x="6766560" y="2103120"/>
            <a:ext cx="2743200" cy="2743200"/>
          </a:xfrm>
          <a:prstGeom prst="rect">
            <a:avLst/>
          </a:prstGeom>
          <a:ln>
            <a:noFill/>
          </a:ln>
        </p:spPr>
      </p:pic>
      <p:sp>
        <p:nvSpPr>
          <p:cNvPr id="215" name="TextShape 2"/>
          <p:cNvSpPr txBox="1"/>
          <p:nvPr/>
        </p:nvSpPr>
        <p:spPr>
          <a:xfrm>
            <a:off x="914400" y="4298760"/>
            <a:ext cx="264060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Orbiting Massive Bodies</a:t>
            </a:r>
            <a:endParaRPr b="0" lang="en-US" sz="1800" spc="-1" strike="noStrike">
              <a:solidFill>
                <a:srgbClr val="000000"/>
              </a:solidFill>
              <a:uFill>
                <a:solidFill>
                  <a:srgbClr val="ffffff"/>
                </a:solidFill>
              </a:uFill>
              <a:latin typeface="Arial"/>
            </a:endParaRPr>
          </a:p>
        </p:txBody>
      </p:sp>
      <p:sp>
        <p:nvSpPr>
          <p:cNvPr id="216" name="TextShape 3"/>
          <p:cNvSpPr txBox="1"/>
          <p:nvPr/>
        </p:nvSpPr>
        <p:spPr>
          <a:xfrm>
            <a:off x="6084360" y="4938840"/>
            <a:ext cx="379116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Supernova, NGC7293-Helix Nebula</a:t>
            </a:r>
            <a:endParaRPr b="0" lang="en-US" sz="1800" spc="-1" strike="noStrike">
              <a:solidFill>
                <a:srgbClr val="000000"/>
              </a:solidFill>
              <a:uFill>
                <a:solidFill>
                  <a:srgbClr val="ffffff"/>
                </a:solidFill>
              </a:uFill>
              <a:latin typeface="Arial"/>
            </a:endParaRPr>
          </a:p>
        </p:txBody>
      </p:sp>
      <p:pic>
        <p:nvPicPr>
          <p:cNvPr id="217" name="" descr=""/>
          <p:cNvPicPr/>
          <p:nvPr/>
        </p:nvPicPr>
        <p:blipFill>
          <a:blip r:embed="rId3"/>
          <a:stretch/>
        </p:blipFill>
        <p:spPr>
          <a:xfrm>
            <a:off x="1920240" y="4811400"/>
            <a:ext cx="3200400" cy="2030040"/>
          </a:xfrm>
          <a:prstGeom prst="rect">
            <a:avLst/>
          </a:prstGeom>
          <a:ln>
            <a:noFill/>
          </a:ln>
        </p:spPr>
      </p:pic>
      <p:sp>
        <p:nvSpPr>
          <p:cNvPr id="218" name="TextShape 4"/>
          <p:cNvSpPr txBox="1"/>
          <p:nvPr/>
        </p:nvSpPr>
        <p:spPr>
          <a:xfrm>
            <a:off x="5328720" y="6019200"/>
            <a:ext cx="418896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Extreme Mass Ratio Blackhole Mergers</a:t>
            </a:r>
            <a:endParaRPr b="0" lang="en-US" sz="1800" spc="-1" strike="noStrike">
              <a:solidFill>
                <a:srgbClr val="000000"/>
              </a:solidFill>
              <a:uFill>
                <a:solidFill>
                  <a:srgbClr val="ffffff"/>
                </a:solidFill>
              </a:uFill>
              <a:latin typeface="Arial"/>
            </a:endParaRPr>
          </a:p>
        </p:txBody>
      </p:sp>
      <p:sp>
        <p:nvSpPr>
          <p:cNvPr id="219" name="TextShape 5"/>
          <p:cNvSpPr txBox="1"/>
          <p:nvPr/>
        </p:nvSpPr>
        <p:spPr>
          <a:xfrm>
            <a:off x="5396040" y="6514560"/>
            <a:ext cx="3207240" cy="272880"/>
          </a:xfrm>
          <a:prstGeom prst="rect">
            <a:avLst/>
          </a:prstGeom>
          <a:noFill/>
          <a:ln>
            <a:noFill/>
          </a:ln>
        </p:spPr>
        <p:txBody>
          <a:bodyPr lIns="90000" rIns="90000" tIns="45000" bIns="45000"/>
          <a:p>
            <a:r>
              <a:rPr b="0" lang="en-US" sz="1200" spc="-1" strike="noStrike">
                <a:solidFill>
                  <a:srgbClr val="000000"/>
                </a:solidFill>
                <a:uFill>
                  <a:solidFill>
                    <a:srgbClr val="ffffff"/>
                  </a:solidFill>
                </a:uFill>
                <a:latin typeface="Arial"/>
              </a:rPr>
              <a:t>https://www.rit.edu/news/story.php?id=47936</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TextShape 1"/>
          <p:cNvSpPr txBox="1"/>
          <p:nvPr/>
        </p:nvSpPr>
        <p:spPr>
          <a:xfrm>
            <a:off x="739440" y="446400"/>
            <a:ext cx="8604720" cy="74952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Gravitational Wave GW150914</a:t>
            </a:r>
            <a:endParaRPr b="0" lang="en-US" sz="4400" spc="-1" strike="noStrike">
              <a:solidFill>
                <a:srgbClr val="000000"/>
              </a:solidFill>
              <a:uFill>
                <a:solidFill>
                  <a:srgbClr val="ffffff"/>
                </a:solidFill>
              </a:uFill>
              <a:latin typeface="Arial"/>
            </a:endParaRPr>
          </a:p>
        </p:txBody>
      </p:sp>
      <p:pic>
        <p:nvPicPr>
          <p:cNvPr id="221" name="" descr=""/>
          <p:cNvPicPr/>
          <p:nvPr/>
        </p:nvPicPr>
        <p:blipFill>
          <a:blip r:embed="rId1"/>
          <a:stretch/>
        </p:blipFill>
        <p:spPr>
          <a:xfrm>
            <a:off x="117360" y="1152720"/>
            <a:ext cx="7040880" cy="5733360"/>
          </a:xfrm>
          <a:prstGeom prst="rect">
            <a:avLst/>
          </a:prstGeom>
          <a:ln>
            <a:noFill/>
          </a:ln>
        </p:spPr>
      </p:pic>
      <p:sp>
        <p:nvSpPr>
          <p:cNvPr id="222" name="TextShape 2"/>
          <p:cNvSpPr txBox="1"/>
          <p:nvPr/>
        </p:nvSpPr>
        <p:spPr>
          <a:xfrm>
            <a:off x="7057440" y="1230480"/>
            <a:ext cx="2926080" cy="5464080"/>
          </a:xfrm>
          <a:prstGeom prst="rect">
            <a:avLst/>
          </a:prstGeom>
          <a:solidFill>
            <a:srgbClr val="ffffff"/>
          </a:solidFill>
          <a:ln>
            <a:noFill/>
          </a:ln>
        </p:spPr>
        <p:txBody>
          <a:bodyPr lIns="90000" rIns="90000" tIns="45000" bIns="45000"/>
          <a:p>
            <a:r>
              <a:rPr b="1" lang="en-US" sz="2000" spc="-1" strike="noStrike">
                <a:solidFill>
                  <a:srgbClr val="000000"/>
                </a:solidFill>
                <a:uFill>
                  <a:solidFill>
                    <a:srgbClr val="ffffff"/>
                  </a:solidFill>
                </a:uFill>
                <a:latin typeface="Arial"/>
              </a:rPr>
              <a:t>Direct Observation by LIGO</a:t>
            </a:r>
            <a:r>
              <a:rPr b="0" lang="en-US" sz="2000" spc="-1" strike="noStrike">
                <a:solidFill>
                  <a:srgbClr val="000000"/>
                </a:solidFill>
                <a:uFill>
                  <a:solidFill>
                    <a:srgbClr val="ffffff"/>
                  </a:solidFill>
                </a:uFill>
                <a:latin typeface="Arial"/>
              </a:rPr>
              <a:t> of a gravitational wave.  Announced on 11 February 2016 for a wave on 14 September 2015---event labeled GW150914.</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SNR = 24,  so a greatre than </a:t>
            </a:r>
            <a:r>
              <a:rPr b="1" lang="en-US" sz="2000" spc="-1" strike="noStrike">
                <a:solidFill>
                  <a:srgbClr val="000000"/>
                </a:solidFill>
                <a:uFill>
                  <a:solidFill>
                    <a:srgbClr val="ffffff"/>
                  </a:solidFill>
                </a:uFill>
                <a:latin typeface="Arial"/>
              </a:rPr>
              <a:t>5 sigma</a:t>
            </a:r>
            <a:r>
              <a:rPr b="0" lang="en-US" sz="2000" spc="-1" strike="noStrike">
                <a:solidFill>
                  <a:srgbClr val="000000"/>
                </a:solidFill>
                <a:uFill>
                  <a:solidFill>
                    <a:srgbClr val="ffffff"/>
                  </a:solidFill>
                </a:uFill>
                <a:latin typeface="Arial"/>
              </a:rPr>
              <a:t> detection!</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Pretty after filtering out the known seismic noise frequencies.</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First at L1 and 6.9ms later at H1.</a:t>
            </a:r>
            <a:endParaRPr b="0" lang="en-US" sz="180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TextShape 1"/>
          <p:cNvSpPr txBox="1"/>
          <p:nvPr/>
        </p:nvSpPr>
        <p:spPr>
          <a:xfrm>
            <a:off x="1368720" y="6675120"/>
            <a:ext cx="5842440" cy="272880"/>
          </a:xfrm>
          <a:prstGeom prst="rect">
            <a:avLst/>
          </a:prstGeom>
          <a:noFill/>
          <a:ln>
            <a:noFill/>
          </a:ln>
        </p:spPr>
        <p:txBody>
          <a:bodyPr lIns="90000" rIns="90000" tIns="45000" bIns="45000"/>
          <a:p>
            <a:r>
              <a:rPr b="0" lang="en-US" sz="1200" spc="-1" strike="noStrike">
                <a:solidFill>
                  <a:srgbClr val="000000"/>
                </a:solidFill>
                <a:uFill>
                  <a:solidFill>
                    <a:srgbClr val="ffffff"/>
                  </a:solidFill>
                </a:uFill>
                <a:latin typeface="Arial"/>
              </a:rPr>
              <a:t>ref: </a:t>
            </a:r>
            <a:r>
              <a:rPr b="0" lang="en-US" sz="1200" spc="-1" strike="noStrike">
                <a:solidFill>
                  <a:srgbClr val="000000"/>
                </a:solidFill>
                <a:uFill>
                  <a:solidFill>
                    <a:srgbClr val="ffffff"/>
                  </a:solidFill>
                </a:uFill>
                <a:latin typeface="Arial"/>
                <a:hlinkClick r:id="rId1"/>
              </a:rPr>
              <a:t>http://www.techinsider.io/binary-black-holes-confirmed-gravitional-waves-2016-2</a:t>
            </a:r>
            <a:endParaRPr b="0" lang="en-US" sz="1800" spc="-1" strike="noStrike">
              <a:solidFill>
                <a:srgbClr val="000000"/>
              </a:solidFill>
              <a:uFill>
                <a:solidFill>
                  <a:srgbClr val="ffffff"/>
                </a:solidFill>
              </a:uFill>
              <a:latin typeface="Arial"/>
            </a:endParaRPr>
          </a:p>
        </p:txBody>
      </p:sp>
      <p:pic>
        <p:nvPicPr>
          <p:cNvPr id="224" name="" descr=""/>
          <p:cNvPicPr/>
          <p:nvPr/>
        </p:nvPicPr>
        <p:blipFill>
          <a:blip r:embed="rId2"/>
          <a:stretch/>
        </p:blipFill>
        <p:spPr>
          <a:xfrm>
            <a:off x="911160" y="1539000"/>
            <a:ext cx="8257680" cy="4485960"/>
          </a:xfrm>
          <a:prstGeom prst="rect">
            <a:avLst/>
          </a:prstGeom>
          <a:ln>
            <a:noFill/>
          </a:ln>
        </p:spPr>
      </p:pic>
      <p:sp>
        <p:nvSpPr>
          <p:cNvPr id="225" name="TextShape 2"/>
          <p:cNvSpPr txBox="1"/>
          <p:nvPr/>
        </p:nvSpPr>
        <p:spPr>
          <a:xfrm>
            <a:off x="739440" y="554400"/>
            <a:ext cx="8604720" cy="65088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Merging Black Holes</a:t>
            </a:r>
            <a:endParaRPr b="0" lang="en-US" sz="44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TextShape 1"/>
          <p:cNvSpPr txBox="1"/>
          <p:nvPr/>
        </p:nvSpPr>
        <p:spPr>
          <a:xfrm>
            <a:off x="1511280" y="468000"/>
            <a:ext cx="6633720" cy="1260000"/>
          </a:xfrm>
          <a:prstGeom prst="rect">
            <a:avLst/>
          </a:prstGeom>
          <a:noFill/>
          <a:ln>
            <a:noFill/>
          </a:ln>
        </p:spPr>
        <p:txBody>
          <a:bodyPr lIns="92160" rIns="92160" tIns="46080" bIns="46080" anchor="b"/>
          <a:p>
            <a:pPr algn="ctr">
              <a:lnSpc>
                <a:spcPct val="100000"/>
              </a:lnSpc>
            </a:pPr>
            <a:r>
              <a:rPr b="0" lang="en-US" sz="3600" spc="-1" strike="noStrike">
                <a:solidFill>
                  <a:srgbClr val="000000"/>
                </a:solidFill>
                <a:uFill>
                  <a:solidFill>
                    <a:srgbClr val="ffffff"/>
                  </a:solidFill>
                </a:uFill>
                <a:latin typeface="Arial"/>
                <a:ea typeface="ＭＳ Ｐゴシック"/>
              </a:rPr>
              <a:t>Interpretation as a Binary Black Hole Merger</a:t>
            </a:r>
            <a:endParaRPr b="0" lang="en-US" sz="4400" spc="-1" strike="noStrike">
              <a:solidFill>
                <a:srgbClr val="000000"/>
              </a:solidFill>
              <a:uFill>
                <a:solidFill>
                  <a:srgbClr val="ffffff"/>
                </a:solidFill>
              </a:uFill>
              <a:latin typeface="Arial"/>
            </a:endParaRPr>
          </a:p>
        </p:txBody>
      </p:sp>
      <p:pic>
        <p:nvPicPr>
          <p:cNvPr id="227" name="" descr=""/>
          <p:cNvPicPr/>
          <p:nvPr/>
        </p:nvPicPr>
        <p:blipFill>
          <a:blip r:embed="rId1"/>
          <a:stretch/>
        </p:blipFill>
        <p:spPr>
          <a:xfrm>
            <a:off x="1060560" y="1920240"/>
            <a:ext cx="4608720" cy="4572000"/>
          </a:xfrm>
          <a:prstGeom prst="rect">
            <a:avLst/>
          </a:prstGeom>
          <a:ln>
            <a:noFill/>
          </a:ln>
        </p:spPr>
      </p:pic>
      <p:sp>
        <p:nvSpPr>
          <p:cNvPr id="228" name="TextShape 2"/>
          <p:cNvSpPr txBox="1"/>
          <p:nvPr/>
        </p:nvSpPr>
        <p:spPr>
          <a:xfrm>
            <a:off x="6481440" y="1698480"/>
            <a:ext cx="2926080" cy="5464080"/>
          </a:xfrm>
          <a:prstGeom prst="rect">
            <a:avLst/>
          </a:prstGeom>
          <a:solidFill>
            <a:srgbClr val="ffffff"/>
          </a:solidFill>
          <a:ln>
            <a:noFill/>
          </a:ln>
        </p:spPr>
        <p:txBody>
          <a:bodyPr lIns="90000" rIns="90000" tIns="45000" bIns="45000"/>
          <a:p>
            <a:r>
              <a:rPr b="1" lang="en-US" sz="2000" spc="-1" strike="noStrike">
                <a:solidFill>
                  <a:srgbClr val="000000"/>
                </a:solidFill>
                <a:uFill>
                  <a:solidFill>
                    <a:srgbClr val="ffffff"/>
                  </a:solidFill>
                </a:uFill>
                <a:latin typeface="Arial"/>
              </a:rPr>
              <a:t>GW150914</a:t>
            </a:r>
            <a:r>
              <a:rPr b="0" lang="en-US" sz="2000" spc="-1" strike="noStrike">
                <a:solidFill>
                  <a:srgbClr val="000000"/>
                </a:solidFill>
                <a:uFill>
                  <a:solidFill>
                    <a:srgbClr val="ffffff"/>
                  </a:solidFill>
                </a:uFill>
                <a:latin typeface="Arial"/>
              </a:rPr>
              <a:t> signal is best fit with the model of a 36 Msun and 29 Msun black hole coalescing into a 62 Msun BH.  Radiated 3 Msuns of energy into the GW.</a:t>
            </a:r>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About 410 Mpc away, 1.3 billion ly.</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Also the discovery of Black Holes!</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Oddly heavy BHs compared to best ideas on how BHs are created/formed.</a:t>
            </a:r>
            <a:endParaRPr b="0" lang="en-US" sz="1800" spc="-1" strike="noStrike">
              <a:solidFill>
                <a:srgbClr val="000000"/>
              </a:solidFill>
              <a:uFill>
                <a:solidFill>
                  <a:srgbClr val="ffffff"/>
                </a:solidFill>
              </a:uFill>
              <a:latin typeface="Arial"/>
            </a:endParaRPr>
          </a:p>
        </p:txBody>
      </p:sp>
      <p:sp>
        <p:nvSpPr>
          <p:cNvPr id="229" name="TextShape 3"/>
          <p:cNvSpPr txBox="1"/>
          <p:nvPr/>
        </p:nvSpPr>
        <p:spPr>
          <a:xfrm>
            <a:off x="1502280" y="6390360"/>
            <a:ext cx="4584960" cy="3898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Ref: </a:t>
            </a:r>
            <a:r>
              <a:rPr b="0" lang="en-US" sz="1800" spc="-1" strike="noStrike">
                <a:solidFill>
                  <a:srgbClr val="000000"/>
                </a:solidFill>
                <a:uFill>
                  <a:solidFill>
                    <a:srgbClr val="ffffff"/>
                  </a:solidFill>
                </a:uFill>
                <a:latin typeface="Arial"/>
                <a:hlinkClick r:id="rId2"/>
              </a:rPr>
              <a:t>https://losc.ligo.org/events/GW150914/</a:t>
            </a:r>
            <a:endParaRPr b="0" lang="en-US" sz="18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TextShape 1"/>
          <p:cNvSpPr txBox="1"/>
          <p:nvPr/>
        </p:nvSpPr>
        <p:spPr>
          <a:xfrm>
            <a:off x="811440" y="705240"/>
            <a:ext cx="8604720" cy="102420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Second Direct Detection GW151226 and “trigger” LVT151012 </a:t>
            </a:r>
            <a:endParaRPr b="0" lang="en-US" sz="4400" spc="-1" strike="noStrike">
              <a:solidFill>
                <a:srgbClr val="000000"/>
              </a:solidFill>
              <a:uFill>
                <a:solidFill>
                  <a:srgbClr val="ffffff"/>
                </a:solidFill>
              </a:uFill>
              <a:latin typeface="Arial"/>
            </a:endParaRPr>
          </a:p>
        </p:txBody>
      </p:sp>
      <p:sp>
        <p:nvSpPr>
          <p:cNvPr id="231" name="TextShape 2"/>
          <p:cNvSpPr txBox="1"/>
          <p:nvPr/>
        </p:nvSpPr>
        <p:spPr>
          <a:xfrm>
            <a:off x="365760" y="2021040"/>
            <a:ext cx="5029200" cy="3880080"/>
          </a:xfrm>
          <a:prstGeom prst="rect">
            <a:avLst/>
          </a:prstGeom>
          <a:solidFill>
            <a:srgbClr val="ffffff"/>
          </a:solidFill>
          <a:ln>
            <a:noFill/>
          </a:ln>
        </p:spPr>
        <p:txBody>
          <a:bodyPr lIns="90000" rIns="90000" tIns="45000" bIns="45000"/>
          <a:p>
            <a:r>
              <a:rPr b="1" lang="en-US" sz="2000" spc="-1" strike="noStrike">
                <a:solidFill>
                  <a:srgbClr val="000000"/>
                </a:solidFill>
                <a:uFill>
                  <a:solidFill>
                    <a:srgbClr val="ffffff"/>
                  </a:solidFill>
                </a:uFill>
                <a:latin typeface="Arial"/>
              </a:rPr>
              <a:t>Second Direct Detection by LIGO</a:t>
            </a:r>
            <a:r>
              <a:rPr b="0" lang="en-US" sz="2000" spc="-1" strike="noStrike">
                <a:solidFill>
                  <a:srgbClr val="000000"/>
                </a:solidFill>
                <a:uFill>
                  <a:solidFill>
                    <a:srgbClr val="ffffff"/>
                  </a:solidFill>
                </a:uFill>
                <a:latin typeface="Arial"/>
              </a:rPr>
              <a:t> called GW151226 which occurred on Chirstmas Day, 2015, in the USA.</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SNR = 11 (LHO) and 8 (LLO), so not as pretty, greater than </a:t>
            </a:r>
            <a:r>
              <a:rPr b="1" lang="en-US" sz="2000" spc="-1" strike="noStrike">
                <a:solidFill>
                  <a:srgbClr val="000000"/>
                </a:solidFill>
                <a:uFill>
                  <a:solidFill>
                    <a:srgbClr val="ffffff"/>
                  </a:solidFill>
                </a:uFill>
                <a:latin typeface="Arial"/>
              </a:rPr>
              <a:t>5 sigma</a:t>
            </a:r>
            <a:r>
              <a:rPr b="0" lang="en-US" sz="2000" spc="-1" strike="noStrike">
                <a:solidFill>
                  <a:srgbClr val="000000"/>
                </a:solidFill>
                <a:uFill>
                  <a:solidFill>
                    <a:srgbClr val="ffffff"/>
                  </a:solidFill>
                </a:uFill>
                <a:latin typeface="Arial"/>
              </a:rPr>
              <a:t> significance (it could happen by chance).</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14 Msun BH orbiting 7.5 Msun BH</a:t>
            </a:r>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21 Msun BH final, radiated about 1 Msun in GW</a:t>
            </a:r>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440 Mpc away (+180 Mpc -190 Mpc) </a:t>
            </a:r>
            <a:endParaRPr b="0" lang="en-US" sz="1800" spc="-1" strike="noStrike">
              <a:solidFill>
                <a:srgbClr val="000000"/>
              </a:solidFill>
              <a:uFill>
                <a:solidFill>
                  <a:srgbClr val="ffffff"/>
                </a:solidFill>
              </a:uFill>
              <a:latin typeface="Arial"/>
            </a:endParaRPr>
          </a:p>
        </p:txBody>
      </p:sp>
      <p:sp>
        <p:nvSpPr>
          <p:cNvPr id="232" name="TextShape 3"/>
          <p:cNvSpPr txBox="1"/>
          <p:nvPr/>
        </p:nvSpPr>
        <p:spPr>
          <a:xfrm>
            <a:off x="5852160" y="2075400"/>
            <a:ext cx="4023360" cy="2929680"/>
          </a:xfrm>
          <a:prstGeom prst="rect">
            <a:avLst/>
          </a:prstGeom>
          <a:solidFill>
            <a:srgbClr val="ffffff"/>
          </a:solidFill>
          <a:ln>
            <a:noFill/>
          </a:ln>
        </p:spPr>
        <p:txBody>
          <a:bodyPr lIns="90000" rIns="90000" tIns="45000" bIns="45000"/>
          <a:p>
            <a:r>
              <a:rPr b="1" lang="en-US" sz="2000" spc="-1" strike="noStrike">
                <a:solidFill>
                  <a:srgbClr val="000000"/>
                </a:solidFill>
                <a:uFill>
                  <a:solidFill>
                    <a:srgbClr val="ffffff"/>
                  </a:solidFill>
                </a:uFill>
                <a:latin typeface="Arial"/>
              </a:rPr>
              <a:t>Third event called LVT151012.</a:t>
            </a:r>
            <a:r>
              <a:rPr b="0" lang="en-US" sz="2000" spc="-1" strike="noStrike">
                <a:solidFill>
                  <a:srgbClr val="000000"/>
                </a:solidFill>
                <a:uFill>
                  <a:solidFill>
                    <a:srgbClr val="ffffff"/>
                  </a:solidFill>
                </a:uFill>
                <a:latin typeface="Arial"/>
              </a:rPr>
              <a:t>  Called a “trigger” or “candidate.”</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SNR = 9.7, and </a:t>
            </a:r>
            <a:r>
              <a:rPr b="0" i="1" lang="en-US" sz="2000" spc="-1" strike="noStrike">
                <a:solidFill>
                  <a:srgbClr val="000000"/>
                </a:solidFill>
                <a:uFill>
                  <a:solidFill>
                    <a:srgbClr val="ffffff"/>
                  </a:solidFill>
                </a:uFill>
                <a:latin typeface="Arial"/>
              </a:rPr>
              <a:t>significance</a:t>
            </a:r>
            <a:r>
              <a:rPr b="0" lang="en-US" sz="2000" spc="-1" strike="noStrike">
                <a:solidFill>
                  <a:srgbClr val="000000"/>
                </a:solidFill>
                <a:uFill>
                  <a:solidFill>
                    <a:srgbClr val="ffffff"/>
                  </a:solidFill>
                </a:uFill>
                <a:latin typeface="Arial"/>
              </a:rPr>
              <a:t> of 1.7 </a:t>
            </a:r>
            <a:r>
              <a:rPr b="0" lang="en-US" sz="2000" spc="-1" strike="noStrike">
                <a:solidFill>
                  <a:srgbClr val="000000"/>
                </a:solidFill>
                <a:uFill>
                  <a:solidFill>
                    <a:srgbClr val="ffffff"/>
                  </a:solidFill>
                </a:uFill>
                <a:latin typeface="Arial"/>
              </a:rPr>
              <a:t>sigma.</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23 Msun BH orbiting 13 Msun BH</a:t>
            </a:r>
            <a:endParaRPr b="0" lang="en-US" sz="1800" spc="-1" strike="noStrike">
              <a:solidFill>
                <a:srgbClr val="000000"/>
              </a:solidFill>
              <a:uFill>
                <a:solidFill>
                  <a:srgbClr val="ffffff"/>
                </a:solidFill>
              </a:uFill>
              <a:latin typeface="Arial"/>
            </a:endParaRPr>
          </a:p>
          <a:p>
            <a:r>
              <a:rPr b="0" lang="en-US" sz="2000" spc="-1" strike="noStrike">
                <a:solidFill>
                  <a:srgbClr val="000000"/>
                </a:solidFill>
                <a:uFill>
                  <a:solidFill>
                    <a:srgbClr val="ffffff"/>
                  </a:solidFill>
                </a:uFill>
                <a:latin typeface="Arial"/>
              </a:rPr>
              <a:t>35 Msun BH final, radiated about 1 Msun in GW</a:t>
            </a:r>
            <a:endParaRPr b="0" lang="en-US" sz="1800" spc="-1" strike="noStrike">
              <a:solidFill>
                <a:srgbClr val="000000"/>
              </a:solidFill>
              <a:uFill>
                <a:solidFill>
                  <a:srgbClr val="ffffff"/>
                </a:solidFill>
              </a:uFill>
              <a:latin typeface="Arial"/>
            </a:endParaRPr>
          </a:p>
        </p:txBody>
      </p:sp>
      <p:sp>
        <p:nvSpPr>
          <p:cNvPr id="233" name="TextShape 4"/>
          <p:cNvSpPr txBox="1"/>
          <p:nvPr/>
        </p:nvSpPr>
        <p:spPr>
          <a:xfrm>
            <a:off x="5497920" y="5683680"/>
            <a:ext cx="4107960" cy="9349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Ref: 15 June 2016 press conference.</a:t>
            </a:r>
            <a:endParaRPr b="0" lang="en-US" sz="1800" spc="-1" strike="noStrike">
              <a:solidFill>
                <a:srgbClr val="000000"/>
              </a:solidFill>
              <a:uFill>
                <a:solidFill>
                  <a:srgbClr val="ffffff"/>
                </a:solidFill>
              </a:uFill>
              <a:latin typeface="Arial"/>
            </a:endParaRPr>
          </a:p>
          <a:p>
            <a:r>
              <a:rPr b="0" lang="en-US" sz="1800" spc="-1" strike="noStrike">
                <a:solidFill>
                  <a:srgbClr val="000000"/>
                </a:solidFill>
                <a:uFill>
                  <a:solidFill>
                    <a:srgbClr val="ffffff"/>
                  </a:solidFill>
                </a:uFill>
                <a:latin typeface="Arial"/>
                <a:hlinkClick r:id="rId1"/>
              </a:rPr>
              <a:t>https://losc.ligo.org/events/LVT151012/</a:t>
            </a:r>
            <a:endParaRPr b="0" lang="en-US" sz="1800" spc="-1" strike="noStrike">
              <a:solidFill>
                <a:srgbClr val="000000"/>
              </a:solidFill>
              <a:uFill>
                <a:solidFill>
                  <a:srgbClr val="ffffff"/>
                </a:solidFill>
              </a:uFill>
              <a:latin typeface="Arial"/>
            </a:endParaRPr>
          </a:p>
          <a:p>
            <a:r>
              <a:rPr b="0" lang="en-US" sz="1800" spc="-1" strike="noStrike">
                <a:solidFill>
                  <a:srgbClr val="000000"/>
                </a:solidFill>
                <a:uFill>
                  <a:solidFill>
                    <a:srgbClr val="ffffff"/>
                  </a:solidFill>
                </a:uFill>
                <a:latin typeface="Arial"/>
                <a:hlinkClick r:id="rId2"/>
              </a:rPr>
              <a:t>https://losc.ligo.org/events/GW151226/</a:t>
            </a:r>
            <a:endParaRPr b="0" lang="en-US" sz="18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TextShape 1"/>
          <p:cNvSpPr txBox="1"/>
          <p:nvPr/>
        </p:nvSpPr>
        <p:spPr>
          <a:xfrm>
            <a:off x="739800" y="497520"/>
            <a:ext cx="8602920" cy="102420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More about LIGO Tomorrow morning.</a:t>
            </a:r>
            <a:endParaRPr b="0" lang="en-US" sz="44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TextShape 1"/>
          <p:cNvSpPr txBox="1"/>
          <p:nvPr/>
        </p:nvSpPr>
        <p:spPr>
          <a:xfrm>
            <a:off x="739800" y="677520"/>
            <a:ext cx="8602920" cy="102420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General Relativity is used to describe gravity...spacetime.</a:t>
            </a:r>
            <a:endParaRPr b="0" lang="en-US" sz="4400" spc="-1" strike="noStrike">
              <a:solidFill>
                <a:srgbClr val="000000"/>
              </a:solidFill>
              <a:uFill>
                <a:solidFill>
                  <a:srgbClr val="ffffff"/>
                </a:solidFill>
              </a:uFill>
              <a:latin typeface="Arial"/>
            </a:endParaRPr>
          </a:p>
        </p:txBody>
      </p:sp>
      <p:sp>
        <p:nvSpPr>
          <p:cNvPr id="236" name="TextShape 2"/>
          <p:cNvSpPr txBox="1"/>
          <p:nvPr/>
        </p:nvSpPr>
        <p:spPr>
          <a:xfrm>
            <a:off x="365760" y="1877040"/>
            <a:ext cx="4206240" cy="431280"/>
          </a:xfrm>
          <a:prstGeom prst="rect">
            <a:avLst/>
          </a:prstGeom>
          <a:solidFill>
            <a:srgbClr val="ffffff"/>
          </a:solidFill>
          <a:ln>
            <a:noFill/>
          </a:ln>
        </p:spPr>
        <p:txBody>
          <a:bodyPr lIns="90000" rIns="90000" tIns="45000" bIns="45000"/>
          <a:p>
            <a:r>
              <a:rPr b="0" lang="en-US" sz="2000" spc="-1" strike="noStrike">
                <a:solidFill>
                  <a:srgbClr val="000000"/>
                </a:solidFill>
                <a:uFill>
                  <a:solidFill>
                    <a:srgbClr val="ffffff"/>
                  </a:solidFill>
                </a:uFill>
                <a:latin typeface="Arial"/>
              </a:rPr>
              <a:t>Thank you, again, </a:t>
            </a:r>
            <a:r>
              <a:rPr b="1" lang="en-US" sz="2000" spc="-1" strike="noStrike">
                <a:solidFill>
                  <a:srgbClr val="000000"/>
                </a:solidFill>
                <a:uFill>
                  <a:solidFill>
                    <a:srgbClr val="ffffff"/>
                  </a:solidFill>
                </a:uFill>
                <a:latin typeface="Arial"/>
              </a:rPr>
              <a:t>Albert Einstein</a:t>
            </a:r>
            <a:r>
              <a:rPr b="0" lang="en-US" sz="2000" spc="-1" strike="noStrike">
                <a:solidFill>
                  <a:srgbClr val="000000"/>
                </a:solidFill>
                <a:uFill>
                  <a:solidFill>
                    <a:srgbClr val="ffffff"/>
                  </a:solidFill>
                </a:uFill>
                <a:latin typeface="Arial"/>
              </a:rPr>
              <a:t>!</a:t>
            </a:r>
            <a:endParaRPr b="0" lang="en-US" sz="1800" spc="-1" strike="noStrike">
              <a:solidFill>
                <a:srgbClr val="000000"/>
              </a:solidFill>
              <a:uFill>
                <a:solidFill>
                  <a:srgbClr val="ffffff"/>
                </a:solidFill>
              </a:uFill>
              <a:latin typeface="Arial"/>
            </a:endParaRPr>
          </a:p>
        </p:txBody>
      </p:sp>
      <p:pic>
        <p:nvPicPr>
          <p:cNvPr id="237" name="" descr=""/>
          <p:cNvPicPr/>
          <p:nvPr/>
        </p:nvPicPr>
        <p:blipFill>
          <a:blip r:embed="rId1"/>
          <a:stretch/>
        </p:blipFill>
        <p:spPr>
          <a:xfrm>
            <a:off x="539640" y="2308320"/>
            <a:ext cx="1289160" cy="1828800"/>
          </a:xfrm>
          <a:prstGeom prst="rect">
            <a:avLst/>
          </a:prstGeom>
          <a:ln>
            <a:noFill/>
          </a:ln>
        </p:spPr>
      </p:pic>
      <p:sp>
        <p:nvSpPr>
          <p:cNvPr id="238" name="TextShape 3"/>
          <p:cNvSpPr txBox="1"/>
          <p:nvPr/>
        </p:nvSpPr>
        <p:spPr>
          <a:xfrm>
            <a:off x="3252960" y="2726640"/>
            <a:ext cx="4522320" cy="1097280"/>
          </a:xfrm>
          <a:prstGeom prst="rect">
            <a:avLst/>
          </a:prstGeom>
          <a:solidFill>
            <a:srgbClr val="ffffff"/>
          </a:solidFill>
          <a:ln>
            <a:noFill/>
          </a:ln>
        </p:spPr>
        <p:txBody>
          <a:bodyPr lIns="90000" rIns="90000" tIns="45000" bIns="45000"/>
          <a:p>
            <a:r>
              <a:rPr b="0" lang="en-US" sz="2000" spc="-1" strike="noStrike">
                <a:solidFill>
                  <a:srgbClr val="000000"/>
                </a:solidFill>
                <a:uFill>
                  <a:solidFill>
                    <a:srgbClr val="ffffff"/>
                  </a:solidFill>
                </a:uFill>
                <a:latin typeface="Arial"/>
              </a:rPr>
              <a:t>GR has a function that lets you calculate distances in spacetime...the </a:t>
            </a:r>
            <a:r>
              <a:rPr b="1" lang="en-US" sz="2000" spc="-1" strike="noStrike">
                <a:solidFill>
                  <a:srgbClr val="000000"/>
                </a:solidFill>
                <a:uFill>
                  <a:solidFill>
                    <a:srgbClr val="ffffff"/>
                  </a:solidFill>
                </a:uFill>
                <a:latin typeface="Arial"/>
              </a:rPr>
              <a:t>metric</a:t>
            </a:r>
            <a:r>
              <a:rPr b="0" lang="en-US" sz="2000" spc="-1" strike="noStrike">
                <a:solidFill>
                  <a:srgbClr val="000000"/>
                </a:solidFill>
                <a:uFill>
                  <a:solidFill>
                    <a:srgbClr val="ffffff"/>
                  </a:solidFill>
                </a:uFill>
                <a:latin typeface="Arial"/>
              </a:rPr>
              <a:t>.  Think Pythagoras!</a:t>
            </a:r>
            <a:endParaRPr b="0" lang="en-US" sz="1800" spc="-1" strike="noStrike">
              <a:solidFill>
                <a:srgbClr val="000000"/>
              </a:solidFill>
              <a:uFill>
                <a:solidFill>
                  <a:srgbClr val="ffffff"/>
                </a:solidFill>
              </a:uFill>
              <a:latin typeface="Arial"/>
            </a:endParaRPr>
          </a:p>
        </p:txBody>
      </p:sp>
      <p:pic>
        <p:nvPicPr>
          <p:cNvPr id="239" name="" descr=""/>
          <p:cNvPicPr/>
          <p:nvPr/>
        </p:nvPicPr>
        <p:blipFill>
          <a:blip r:embed="rId2"/>
          <a:stretch/>
        </p:blipFill>
        <p:spPr>
          <a:xfrm>
            <a:off x="8046720" y="2194560"/>
            <a:ext cx="1344240" cy="1645920"/>
          </a:xfrm>
          <a:prstGeom prst="rect">
            <a:avLst/>
          </a:prstGeom>
          <a:ln>
            <a:noFill/>
          </a:ln>
        </p:spPr>
      </p:pic>
      <p:pic>
        <p:nvPicPr>
          <p:cNvPr id="240" name="" descr=""/>
          <p:cNvPicPr/>
          <p:nvPr/>
        </p:nvPicPr>
        <p:blipFill>
          <a:blip r:embed="rId3"/>
          <a:stretch/>
        </p:blipFill>
        <p:spPr>
          <a:xfrm>
            <a:off x="2138760" y="4023360"/>
            <a:ext cx="7371000" cy="770760"/>
          </a:xfrm>
          <a:prstGeom prst="rect">
            <a:avLst/>
          </a:prstGeom>
          <a:ln>
            <a:noFill/>
          </a:ln>
        </p:spPr>
      </p:pic>
      <p:sp>
        <p:nvSpPr>
          <p:cNvPr id="241" name="TextShape 4"/>
          <p:cNvSpPr txBox="1"/>
          <p:nvPr/>
        </p:nvSpPr>
        <p:spPr>
          <a:xfrm>
            <a:off x="696960" y="4778640"/>
            <a:ext cx="8904240" cy="799200"/>
          </a:xfrm>
          <a:prstGeom prst="rect">
            <a:avLst/>
          </a:prstGeom>
          <a:solidFill>
            <a:srgbClr val="ffffff"/>
          </a:solidFill>
          <a:ln>
            <a:noFill/>
          </a:ln>
        </p:spPr>
        <p:txBody>
          <a:bodyPr lIns="90000" rIns="90000" tIns="45000" bIns="45000"/>
          <a:p>
            <a:r>
              <a:rPr b="0" lang="en-US" sz="2000" spc="-1" strike="noStrike">
                <a:solidFill>
                  <a:srgbClr val="000000"/>
                </a:solidFill>
                <a:uFill>
                  <a:solidFill>
                    <a:srgbClr val="ffffff"/>
                  </a:solidFill>
                </a:uFill>
                <a:latin typeface="Arial"/>
              </a:rPr>
              <a:t>Find the metric by solving Einstein’s Field Equations...just a set of nonlinear, coupled, second order partial differential equations.</a:t>
            </a:r>
            <a:endParaRPr b="0" lang="en-US" sz="1800" spc="-1" strike="noStrike">
              <a:solidFill>
                <a:srgbClr val="000000"/>
              </a:solidFill>
              <a:uFill>
                <a:solidFill>
                  <a:srgbClr val="ffffff"/>
                </a:solidFill>
              </a:uFill>
              <a:latin typeface="Arial"/>
            </a:endParaRPr>
          </a:p>
        </p:txBody>
      </p:sp>
      <p:pic>
        <p:nvPicPr>
          <p:cNvPr id="242" name="" descr=""/>
          <p:cNvPicPr/>
          <p:nvPr/>
        </p:nvPicPr>
        <p:blipFill>
          <a:blip r:embed="rId4"/>
          <a:stretch/>
        </p:blipFill>
        <p:spPr>
          <a:xfrm>
            <a:off x="854640" y="5509080"/>
            <a:ext cx="4370760" cy="914400"/>
          </a:xfrm>
          <a:prstGeom prst="rect">
            <a:avLst/>
          </a:prstGeom>
          <a:ln>
            <a:noFill/>
          </a:ln>
        </p:spPr>
      </p:pic>
      <p:sp>
        <p:nvSpPr>
          <p:cNvPr id="243" name="CustomShape 5"/>
          <p:cNvSpPr/>
          <p:nvPr/>
        </p:nvSpPr>
        <p:spPr>
          <a:xfrm>
            <a:off x="731520" y="5486400"/>
            <a:ext cx="2011680" cy="822960"/>
          </a:xfrm>
          <a:prstGeom prst="ellipse">
            <a:avLst/>
          </a:prstGeom>
          <a:noFill/>
          <a:ln w="38160">
            <a:solidFill>
              <a:srgbClr val="ff0000"/>
            </a:solidFill>
            <a:round/>
          </a:ln>
        </p:spPr>
        <p:style>
          <a:lnRef idx="0"/>
          <a:fillRef idx="0"/>
          <a:effectRef idx="0"/>
          <a:fontRef idx="minor"/>
        </p:style>
      </p:sp>
      <p:sp>
        <p:nvSpPr>
          <p:cNvPr id="244" name="TextShape 6"/>
          <p:cNvSpPr txBox="1"/>
          <p:nvPr/>
        </p:nvSpPr>
        <p:spPr>
          <a:xfrm>
            <a:off x="274320" y="6585480"/>
            <a:ext cx="2547360" cy="649800"/>
          </a:xfrm>
          <a:prstGeom prst="rect">
            <a:avLst/>
          </a:prstGeom>
          <a:solidFill>
            <a:srgbClr val="ffffff"/>
          </a:solidFill>
          <a:ln>
            <a:noFill/>
          </a:ln>
        </p:spPr>
        <p:txBody>
          <a:bodyPr lIns="90000" rIns="90000" tIns="45000" bIns="45000"/>
          <a:p>
            <a:r>
              <a:rPr b="1" lang="en-US" sz="1800" spc="-1" strike="noStrike">
                <a:solidFill>
                  <a:srgbClr val="ff0000"/>
                </a:solidFill>
                <a:uFill>
                  <a:solidFill>
                    <a:srgbClr val="ffffff"/>
                  </a:solidFill>
                </a:uFill>
                <a:latin typeface="Arial"/>
              </a:rPr>
              <a:t>Geometry, derivatives</a:t>
            </a:r>
            <a:endParaRPr b="0" lang="en-US" sz="1800" spc="-1" strike="noStrike">
              <a:solidFill>
                <a:srgbClr val="000000"/>
              </a:solidFill>
              <a:uFill>
                <a:solidFill>
                  <a:srgbClr val="ffffff"/>
                </a:solidFill>
              </a:uFill>
              <a:latin typeface="Arial"/>
            </a:endParaRPr>
          </a:p>
          <a:p>
            <a:r>
              <a:rPr b="1" lang="en-US" sz="1800" spc="-1" strike="noStrike">
                <a:solidFill>
                  <a:srgbClr val="ff0000"/>
                </a:solidFill>
                <a:uFill>
                  <a:solidFill>
                    <a:srgbClr val="ffffff"/>
                  </a:solidFill>
                </a:uFill>
                <a:latin typeface="Arial"/>
              </a:rPr>
              <a:t> </a:t>
            </a:r>
            <a:r>
              <a:rPr b="1" lang="en-US" sz="1800" spc="-1" strike="noStrike">
                <a:solidFill>
                  <a:srgbClr val="ff0000"/>
                </a:solidFill>
                <a:uFill>
                  <a:solidFill>
                    <a:srgbClr val="ffffff"/>
                  </a:solidFill>
                </a:uFill>
                <a:latin typeface="Arial"/>
              </a:rPr>
              <a:t>of the metric.</a:t>
            </a:r>
            <a:endParaRPr b="0" lang="en-US" sz="1800" spc="-1" strike="noStrike">
              <a:solidFill>
                <a:srgbClr val="000000"/>
              </a:solidFill>
              <a:uFill>
                <a:solidFill>
                  <a:srgbClr val="ffffff"/>
                </a:solidFill>
              </a:uFill>
              <a:latin typeface="Arial"/>
            </a:endParaRPr>
          </a:p>
        </p:txBody>
      </p:sp>
      <p:sp>
        <p:nvSpPr>
          <p:cNvPr id="245" name="TextShape 7"/>
          <p:cNvSpPr txBox="1"/>
          <p:nvPr/>
        </p:nvSpPr>
        <p:spPr>
          <a:xfrm>
            <a:off x="2929680" y="6483960"/>
            <a:ext cx="1550880" cy="649800"/>
          </a:xfrm>
          <a:prstGeom prst="rect">
            <a:avLst/>
          </a:prstGeom>
          <a:solidFill>
            <a:srgbClr val="ffffff"/>
          </a:solidFill>
          <a:ln>
            <a:noFill/>
          </a:ln>
        </p:spPr>
        <p:txBody>
          <a:bodyPr lIns="90000" rIns="90000" tIns="45000" bIns="45000"/>
          <a:p>
            <a:r>
              <a:rPr b="1" lang="en-US" sz="1800" spc="-1" strike="noStrike">
                <a:solidFill>
                  <a:srgbClr val="ff0000"/>
                </a:solidFill>
                <a:uFill>
                  <a:solidFill>
                    <a:srgbClr val="ffffff"/>
                  </a:solidFill>
                </a:uFill>
                <a:latin typeface="Arial"/>
              </a:rPr>
              <a:t>Accelerating</a:t>
            </a:r>
            <a:endParaRPr b="0" lang="en-US" sz="1800" spc="-1" strike="noStrike">
              <a:solidFill>
                <a:srgbClr val="000000"/>
              </a:solidFill>
              <a:uFill>
                <a:solidFill>
                  <a:srgbClr val="ffffff"/>
                </a:solidFill>
              </a:uFill>
              <a:latin typeface="Arial"/>
            </a:endParaRPr>
          </a:p>
          <a:p>
            <a:r>
              <a:rPr b="1" lang="en-US" sz="1800" spc="-1" strike="noStrike">
                <a:solidFill>
                  <a:srgbClr val="ff0000"/>
                </a:solidFill>
                <a:uFill>
                  <a:solidFill>
                    <a:srgbClr val="ffffff"/>
                  </a:solidFill>
                </a:uFill>
                <a:latin typeface="Arial"/>
              </a:rPr>
              <a:t>Expansion</a:t>
            </a:r>
            <a:endParaRPr b="0" lang="en-US" sz="1800" spc="-1" strike="noStrike">
              <a:solidFill>
                <a:srgbClr val="000000"/>
              </a:solidFill>
              <a:uFill>
                <a:solidFill>
                  <a:srgbClr val="ffffff"/>
                </a:solidFill>
              </a:uFill>
              <a:latin typeface="Arial"/>
            </a:endParaRPr>
          </a:p>
        </p:txBody>
      </p:sp>
      <p:sp>
        <p:nvSpPr>
          <p:cNvPr id="246" name="TextShape 8"/>
          <p:cNvSpPr txBox="1"/>
          <p:nvPr/>
        </p:nvSpPr>
        <p:spPr>
          <a:xfrm>
            <a:off x="5629680" y="6052320"/>
            <a:ext cx="2733480" cy="649800"/>
          </a:xfrm>
          <a:prstGeom prst="rect">
            <a:avLst/>
          </a:prstGeom>
          <a:solidFill>
            <a:srgbClr val="ffffff"/>
          </a:solidFill>
          <a:ln>
            <a:noFill/>
          </a:ln>
        </p:spPr>
        <p:txBody>
          <a:bodyPr lIns="90000" rIns="90000" tIns="45000" bIns="45000"/>
          <a:p>
            <a:r>
              <a:rPr b="1" lang="en-US" sz="1800" spc="-1" strike="noStrike">
                <a:solidFill>
                  <a:srgbClr val="ff0000"/>
                </a:solidFill>
                <a:uFill>
                  <a:solidFill>
                    <a:srgbClr val="ffffff"/>
                  </a:solidFill>
                </a:uFill>
                <a:latin typeface="Arial"/>
              </a:rPr>
              <a:t>Matter and Energy,</a:t>
            </a:r>
            <a:endParaRPr b="0" lang="en-US" sz="1800" spc="-1" strike="noStrike">
              <a:solidFill>
                <a:srgbClr val="000000"/>
              </a:solidFill>
              <a:uFill>
                <a:solidFill>
                  <a:srgbClr val="ffffff"/>
                </a:solidFill>
              </a:uFill>
              <a:latin typeface="Arial"/>
            </a:endParaRPr>
          </a:p>
          <a:p>
            <a:r>
              <a:rPr b="1" lang="en-US" sz="1800" spc="-1" strike="noStrike">
                <a:solidFill>
                  <a:srgbClr val="ff0000"/>
                </a:solidFill>
                <a:uFill>
                  <a:solidFill>
                    <a:srgbClr val="ffffff"/>
                  </a:solidFill>
                </a:uFill>
                <a:latin typeface="Arial"/>
              </a:rPr>
              <a:t>it is what curves space.</a:t>
            </a:r>
            <a:endParaRPr b="0" lang="en-US" sz="1800" spc="-1" strike="noStrike">
              <a:solidFill>
                <a:srgbClr val="000000"/>
              </a:solidFill>
              <a:uFill>
                <a:solidFill>
                  <a:srgbClr val="ffffff"/>
                </a:solidFill>
              </a:uFill>
              <a:latin typeface="Arial"/>
            </a:endParaRPr>
          </a:p>
        </p:txBody>
      </p:sp>
      <p:sp>
        <p:nvSpPr>
          <p:cNvPr id="247" name="CustomShape 9"/>
          <p:cNvSpPr/>
          <p:nvPr/>
        </p:nvSpPr>
        <p:spPr>
          <a:xfrm>
            <a:off x="2927880" y="5558760"/>
            <a:ext cx="801720" cy="731160"/>
          </a:xfrm>
          <a:prstGeom prst="ellipse">
            <a:avLst/>
          </a:prstGeom>
          <a:noFill/>
          <a:ln w="38160">
            <a:solidFill>
              <a:srgbClr val="ff0000"/>
            </a:solidFill>
            <a:round/>
          </a:ln>
        </p:spPr>
        <p:style>
          <a:lnRef idx="0"/>
          <a:fillRef idx="0"/>
          <a:effectRef idx="0"/>
          <a:fontRef idx="minor"/>
        </p:style>
      </p:sp>
      <p:sp>
        <p:nvSpPr>
          <p:cNvPr id="248" name="CustomShape 10"/>
          <p:cNvSpPr/>
          <p:nvPr/>
        </p:nvSpPr>
        <p:spPr>
          <a:xfrm>
            <a:off x="4655880" y="5558760"/>
            <a:ext cx="556200" cy="750600"/>
          </a:xfrm>
          <a:prstGeom prst="ellipse">
            <a:avLst/>
          </a:prstGeom>
          <a:noFill/>
          <a:ln w="38160">
            <a:solidFill>
              <a:srgbClr val="ff0000"/>
            </a:solidFill>
            <a:round/>
          </a:ln>
        </p:spPr>
        <p:style>
          <a:lnRef idx="0"/>
          <a:fillRef idx="0"/>
          <a:effectRef idx="0"/>
          <a:fontRef idx="minor"/>
        </p:style>
      </p:sp>
      <p:sp>
        <p:nvSpPr>
          <p:cNvPr id="249" name="Line 11"/>
          <p:cNvSpPr/>
          <p:nvPr/>
        </p:nvSpPr>
        <p:spPr>
          <a:xfrm flipH="1">
            <a:off x="1371600" y="6309360"/>
            <a:ext cx="91440" cy="274320"/>
          </a:xfrm>
          <a:prstGeom prst="line">
            <a:avLst/>
          </a:prstGeom>
          <a:ln w="38160">
            <a:solidFill>
              <a:srgbClr val="ff0000"/>
            </a:solidFill>
            <a:round/>
          </a:ln>
        </p:spPr>
        <p:style>
          <a:lnRef idx="0"/>
          <a:fillRef idx="0"/>
          <a:effectRef idx="0"/>
          <a:fontRef idx="minor"/>
        </p:style>
      </p:sp>
      <p:sp>
        <p:nvSpPr>
          <p:cNvPr id="250" name="Line 12"/>
          <p:cNvSpPr/>
          <p:nvPr/>
        </p:nvSpPr>
        <p:spPr>
          <a:xfrm flipH="1" flipV="1">
            <a:off x="3566160" y="6217920"/>
            <a:ext cx="182880" cy="274320"/>
          </a:xfrm>
          <a:prstGeom prst="line">
            <a:avLst/>
          </a:prstGeom>
          <a:ln w="38160">
            <a:solidFill>
              <a:srgbClr val="ff0000"/>
            </a:solidFill>
            <a:round/>
          </a:ln>
        </p:spPr>
        <p:style>
          <a:lnRef idx="0"/>
          <a:fillRef idx="0"/>
          <a:effectRef idx="0"/>
          <a:fontRef idx="minor"/>
        </p:style>
      </p:sp>
      <p:sp>
        <p:nvSpPr>
          <p:cNvPr id="251" name="Line 13"/>
          <p:cNvSpPr/>
          <p:nvPr/>
        </p:nvSpPr>
        <p:spPr>
          <a:xfrm>
            <a:off x="5159520" y="6179040"/>
            <a:ext cx="372960" cy="182880"/>
          </a:xfrm>
          <a:prstGeom prst="line">
            <a:avLst/>
          </a:prstGeom>
          <a:ln w="38160">
            <a:solidFill>
              <a:srgbClr val="ff0000"/>
            </a:solidFill>
            <a:round/>
          </a:ln>
        </p:spPr>
        <p:style>
          <a:lnRef idx="0"/>
          <a:fillRef idx="0"/>
          <a:effectRef idx="0"/>
          <a:fontRef idx="minor"/>
        </p:style>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TextShape 1"/>
          <p:cNvSpPr txBox="1"/>
          <p:nvPr/>
        </p:nvSpPr>
        <p:spPr>
          <a:xfrm>
            <a:off x="739800" y="497520"/>
            <a:ext cx="8602920" cy="102420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Gravitational Radiation predicted by Einstein in 1916</a:t>
            </a:r>
            <a:endParaRPr b="0" lang="en-US" sz="4400" spc="-1" strike="noStrike">
              <a:solidFill>
                <a:srgbClr val="000000"/>
              </a:solidFill>
              <a:uFill>
                <a:solidFill>
                  <a:srgbClr val="ffffff"/>
                </a:solidFill>
              </a:uFill>
              <a:latin typeface="Arial"/>
            </a:endParaRPr>
          </a:p>
        </p:txBody>
      </p:sp>
      <p:sp>
        <p:nvSpPr>
          <p:cNvPr id="253" name="TextShape 2"/>
          <p:cNvSpPr txBox="1"/>
          <p:nvPr/>
        </p:nvSpPr>
        <p:spPr>
          <a:xfrm>
            <a:off x="739800" y="1751760"/>
            <a:ext cx="8607600" cy="1540080"/>
          </a:xfrm>
          <a:prstGeom prst="rect">
            <a:avLst/>
          </a:prstGeom>
          <a:noFill/>
          <a:ln>
            <a:noFill/>
          </a:ln>
        </p:spPr>
        <p:txBody>
          <a:bodyPr lIns="0" rIns="0" tIns="0" bIns="0"/>
          <a:p>
            <a:r>
              <a:rPr b="0" lang="en-US" sz="2000" spc="-1" strike="noStrike">
                <a:solidFill>
                  <a:srgbClr val="000000"/>
                </a:solidFill>
                <a:uFill>
                  <a:solidFill>
                    <a:srgbClr val="ffffff"/>
                  </a:solidFill>
                </a:uFill>
                <a:latin typeface="Arial"/>
              </a:rPr>
              <a:t>Einstein predicted the wave-like behavior of small perturbations to the metric in his 1916 paper.  The formula for masses was corrected by another physicist later (factor of 2?).  Oddly Einstein and his assistants decided it could not exist around 1936 and wrote many papers saying so.</a:t>
            </a:r>
            <a:endParaRPr b="0" lang="en-US" sz="3200" spc="-1" strike="noStrike">
              <a:solidFill>
                <a:srgbClr val="000000"/>
              </a:solidFill>
              <a:uFill>
                <a:solidFill>
                  <a:srgbClr val="ffffff"/>
                </a:solidFill>
              </a:uFill>
              <a:latin typeface="Arial"/>
            </a:endParaRPr>
          </a:p>
        </p:txBody>
      </p:sp>
      <p:sp>
        <p:nvSpPr>
          <p:cNvPr id="254" name="TextShape 3"/>
          <p:cNvSpPr txBox="1"/>
          <p:nvPr/>
        </p:nvSpPr>
        <p:spPr>
          <a:xfrm>
            <a:off x="1609920" y="6495120"/>
            <a:ext cx="592308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Ref: Kennefick, </a:t>
            </a:r>
            <a:r>
              <a:rPr b="0" i="1" lang="en-US" sz="1800" spc="-1" strike="noStrike">
                <a:solidFill>
                  <a:srgbClr val="000000"/>
                </a:solidFill>
                <a:uFill>
                  <a:solidFill>
                    <a:srgbClr val="ffffff"/>
                  </a:solidFill>
                </a:uFill>
                <a:latin typeface="Arial"/>
              </a:rPr>
              <a:t>Traveling at the Speed of Thought</a:t>
            </a:r>
            <a:r>
              <a:rPr b="0" lang="en-US" sz="1800" spc="-1" strike="noStrike">
                <a:solidFill>
                  <a:srgbClr val="000000"/>
                </a:solidFill>
                <a:uFill>
                  <a:solidFill>
                    <a:srgbClr val="ffffff"/>
                  </a:solidFill>
                </a:uFill>
                <a:latin typeface="Arial"/>
              </a:rPr>
              <a:t>, 2007.</a:t>
            </a:r>
            <a:endParaRPr b="0" lang="en-US" sz="1800" spc="-1" strike="noStrike">
              <a:solidFill>
                <a:srgbClr val="000000"/>
              </a:solidFill>
              <a:uFill>
                <a:solidFill>
                  <a:srgbClr val="ffffff"/>
                </a:solidFill>
              </a:uFill>
              <a:latin typeface="Arial"/>
            </a:endParaRPr>
          </a:p>
        </p:txBody>
      </p:sp>
      <p:pic>
        <p:nvPicPr>
          <p:cNvPr id="255" name="" descr=""/>
          <p:cNvPicPr/>
          <p:nvPr/>
        </p:nvPicPr>
        <p:blipFill>
          <a:blip r:embed="rId1"/>
          <a:stretch/>
        </p:blipFill>
        <p:spPr>
          <a:xfrm>
            <a:off x="1005840" y="4132080"/>
            <a:ext cx="2871360" cy="1188720"/>
          </a:xfrm>
          <a:prstGeom prst="rect">
            <a:avLst/>
          </a:prstGeom>
          <a:ln>
            <a:noFill/>
          </a:ln>
        </p:spPr>
      </p:pic>
      <p:pic>
        <p:nvPicPr>
          <p:cNvPr id="256" name="" descr=""/>
          <p:cNvPicPr/>
          <p:nvPr/>
        </p:nvPicPr>
        <p:blipFill>
          <a:blip r:embed="rId2"/>
          <a:stretch/>
        </p:blipFill>
        <p:spPr>
          <a:xfrm>
            <a:off x="914400" y="3381120"/>
            <a:ext cx="2094120" cy="365760"/>
          </a:xfrm>
          <a:prstGeom prst="rect">
            <a:avLst/>
          </a:prstGeom>
          <a:ln>
            <a:noFill/>
          </a:ln>
        </p:spPr>
      </p:pic>
      <p:sp>
        <p:nvSpPr>
          <p:cNvPr id="257" name="TextShape 4"/>
          <p:cNvSpPr txBox="1"/>
          <p:nvPr/>
        </p:nvSpPr>
        <p:spPr>
          <a:xfrm>
            <a:off x="4845600" y="3982680"/>
            <a:ext cx="4534920" cy="64980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Like that in the Special Theory of Relativity,</a:t>
            </a:r>
            <a:endParaRPr b="0" lang="en-US" sz="1800" spc="-1" strike="noStrike">
              <a:solidFill>
                <a:srgbClr val="000000"/>
              </a:solidFill>
              <a:uFill>
                <a:solidFill>
                  <a:srgbClr val="ffffff"/>
                </a:solidFill>
              </a:uFill>
              <a:latin typeface="Arial"/>
            </a:endParaRPr>
          </a:p>
          <a:p>
            <a:r>
              <a:rPr b="0" lang="en-US" sz="1800" spc="-1" strike="noStrike">
                <a:solidFill>
                  <a:srgbClr val="000000"/>
                </a:solidFill>
                <a:uFill>
                  <a:solidFill>
                    <a:srgbClr val="ffffff"/>
                  </a:solidFill>
                </a:uFill>
                <a:latin typeface="Arial"/>
              </a:rPr>
              <a:t>Minkowski metric/matrix.  Gives invariant:</a:t>
            </a:r>
            <a:endParaRPr b="0" lang="en-US" sz="1800" spc="-1" strike="noStrike">
              <a:solidFill>
                <a:srgbClr val="000000"/>
              </a:solidFill>
              <a:uFill>
                <a:solidFill>
                  <a:srgbClr val="ffffff"/>
                </a:solidFill>
              </a:uFill>
              <a:latin typeface="Arial"/>
            </a:endParaRPr>
          </a:p>
        </p:txBody>
      </p:sp>
      <p:pic>
        <p:nvPicPr>
          <p:cNvPr id="258" name="" descr=""/>
          <p:cNvPicPr/>
          <p:nvPr/>
        </p:nvPicPr>
        <p:blipFill>
          <a:blip r:embed="rId3"/>
          <a:stretch/>
        </p:blipFill>
        <p:spPr>
          <a:xfrm>
            <a:off x="4676400" y="3869280"/>
            <a:ext cx="360" cy="360"/>
          </a:xfrm>
          <a:prstGeom prst="rect">
            <a:avLst/>
          </a:prstGeom>
          <a:ln>
            <a:noFill/>
          </a:ln>
        </p:spPr>
      </p:pic>
      <p:pic>
        <p:nvPicPr>
          <p:cNvPr id="259" name="" descr=""/>
          <p:cNvPicPr/>
          <p:nvPr/>
        </p:nvPicPr>
        <p:blipFill>
          <a:blip r:embed="rId4"/>
          <a:stretch/>
        </p:blipFill>
        <p:spPr>
          <a:xfrm>
            <a:off x="3383280" y="3345120"/>
            <a:ext cx="1024200" cy="402480"/>
          </a:xfrm>
          <a:prstGeom prst="rect">
            <a:avLst/>
          </a:prstGeom>
          <a:ln>
            <a:noFill/>
          </a:ln>
        </p:spPr>
      </p:pic>
      <p:pic>
        <p:nvPicPr>
          <p:cNvPr id="260" name="" descr=""/>
          <p:cNvPicPr/>
          <p:nvPr/>
        </p:nvPicPr>
        <p:blipFill>
          <a:blip r:embed="rId5"/>
          <a:stretch/>
        </p:blipFill>
        <p:spPr>
          <a:xfrm>
            <a:off x="5482800" y="4719600"/>
            <a:ext cx="3602880" cy="457200"/>
          </a:xfrm>
          <a:prstGeom prst="rect">
            <a:avLst/>
          </a:prstGeom>
          <a:ln>
            <a:noFill/>
          </a:ln>
        </p:spPr>
      </p:pic>
      <p:sp>
        <p:nvSpPr>
          <p:cNvPr id="261" name="TextShape 5"/>
          <p:cNvSpPr txBox="1"/>
          <p:nvPr/>
        </p:nvSpPr>
        <p:spPr>
          <a:xfrm>
            <a:off x="4845960" y="3386160"/>
            <a:ext cx="4089960" cy="453240"/>
          </a:xfrm>
          <a:prstGeom prst="rect">
            <a:avLst/>
          </a:prstGeom>
          <a:noFill/>
          <a:ln>
            <a:noFill/>
          </a:ln>
        </p:spPr>
        <p:txBody>
          <a:bodyPr lIns="90000" rIns="90000" tIns="45000" bIns="45000"/>
          <a:p>
            <a:r>
              <a:rPr b="1" lang="en-US" sz="1800" spc="-1" strike="noStrike">
                <a:solidFill>
                  <a:srgbClr val="000000"/>
                </a:solidFill>
                <a:uFill>
                  <a:solidFill>
                    <a:srgbClr val="ffffff"/>
                  </a:solidFill>
                </a:uFill>
                <a:latin typeface="Arial"/>
              </a:rPr>
              <a:t>Linearized</a:t>
            </a:r>
            <a:r>
              <a:rPr b="0" lang="en-US" sz="1800" spc="-1" strike="noStrike">
                <a:solidFill>
                  <a:srgbClr val="000000"/>
                </a:solidFill>
                <a:uFill>
                  <a:solidFill>
                    <a:srgbClr val="ffffff"/>
                  </a:solidFill>
                </a:uFill>
                <a:latin typeface="Arial"/>
              </a:rPr>
              <a:t> General Relativity</a:t>
            </a:r>
            <a:endParaRPr b="0" lang="en-US" sz="1800" spc="-1" strike="noStrike">
              <a:solidFill>
                <a:srgbClr val="000000"/>
              </a:solidFill>
              <a:uFill>
                <a:solidFill>
                  <a:srgbClr val="ffffff"/>
                </a:solidFill>
              </a:uFill>
              <a:latin typeface="Arial"/>
            </a:endParaRPr>
          </a:p>
        </p:txBody>
      </p:sp>
      <p:pic>
        <p:nvPicPr>
          <p:cNvPr id="262" name="" descr=""/>
          <p:cNvPicPr/>
          <p:nvPr/>
        </p:nvPicPr>
        <p:blipFill>
          <a:blip r:embed="rId6"/>
          <a:stretch/>
        </p:blipFill>
        <p:spPr>
          <a:xfrm>
            <a:off x="1024200" y="5486400"/>
            <a:ext cx="2999160" cy="822960"/>
          </a:xfrm>
          <a:prstGeom prst="rect">
            <a:avLst/>
          </a:prstGeom>
          <a:ln>
            <a:noFill/>
          </a:ln>
        </p:spPr>
      </p:pic>
      <p:sp>
        <p:nvSpPr>
          <p:cNvPr id="263" name="TextShape 6"/>
          <p:cNvSpPr txBox="1"/>
          <p:nvPr/>
        </p:nvSpPr>
        <p:spPr>
          <a:xfrm>
            <a:off x="4846320" y="5690520"/>
            <a:ext cx="4211640" cy="649800"/>
          </a:xfrm>
          <a:prstGeom prst="rect">
            <a:avLst/>
          </a:prstGeom>
          <a:noFill/>
          <a:ln>
            <a:noFill/>
          </a:ln>
        </p:spPr>
        <p:txBody>
          <a:bodyPr lIns="90000" rIns="90000" tIns="45000" bIns="45000"/>
          <a:p>
            <a:r>
              <a:rPr b="1" lang="en-US" sz="1800" spc="-1" strike="noStrike">
                <a:solidFill>
                  <a:srgbClr val="000000"/>
                </a:solidFill>
                <a:uFill>
                  <a:solidFill>
                    <a:srgbClr val="ffffff"/>
                  </a:solidFill>
                </a:uFill>
                <a:latin typeface="Arial"/>
              </a:rPr>
              <a:t>Linearized</a:t>
            </a:r>
            <a:r>
              <a:rPr b="0" lang="en-US" sz="1800" spc="-1" strike="noStrike">
                <a:solidFill>
                  <a:srgbClr val="000000"/>
                </a:solidFill>
                <a:uFill>
                  <a:solidFill>
                    <a:srgbClr val="ffffff"/>
                  </a:solidFill>
                </a:uFill>
                <a:latin typeface="Arial"/>
              </a:rPr>
              <a:t> General Relativity yields the</a:t>
            </a:r>
            <a:endParaRPr b="0" lang="en-US" sz="1800" spc="-1" strike="noStrike">
              <a:solidFill>
                <a:srgbClr val="000000"/>
              </a:solidFill>
              <a:uFill>
                <a:solidFill>
                  <a:srgbClr val="ffffff"/>
                </a:solidFill>
              </a:uFill>
              <a:latin typeface="Arial"/>
            </a:endParaRPr>
          </a:p>
          <a:p>
            <a:r>
              <a:rPr b="0" lang="en-US" sz="1800" spc="-1" strike="noStrike">
                <a:solidFill>
                  <a:srgbClr val="000000"/>
                </a:solidFill>
                <a:uFill>
                  <a:solidFill>
                    <a:srgbClr val="ffffff"/>
                  </a:solidFill>
                </a:uFill>
                <a:latin typeface="Arial"/>
              </a:rPr>
              <a:t>wave equation in the small perturbation.</a:t>
            </a:r>
            <a:endParaRPr b="0" lang="en-US" sz="1800" spc="-1" strike="noStrike">
              <a:solidFill>
                <a:srgbClr val="000000"/>
              </a:solidFill>
              <a:uFill>
                <a:solidFill>
                  <a:srgbClr val="ffffff"/>
                </a:solidFill>
              </a:uFill>
              <a:latin typeface="Arial"/>
            </a:endParaRPr>
          </a:p>
        </p:txBody>
      </p:sp>
      <p:sp>
        <p:nvSpPr>
          <p:cNvPr id="264" name="CustomShape 7"/>
          <p:cNvSpPr/>
          <p:nvPr/>
        </p:nvSpPr>
        <p:spPr>
          <a:xfrm>
            <a:off x="822960" y="5394960"/>
            <a:ext cx="3566160" cy="1005840"/>
          </a:xfrm>
          <a:prstGeom prst="rect">
            <a:avLst/>
          </a:prstGeom>
          <a:noFill/>
          <a:ln w="38160">
            <a:solidFill>
              <a:srgbClr val="ff0000"/>
            </a:solidFill>
            <a:round/>
          </a:ln>
        </p:spPr>
        <p:style>
          <a:lnRef idx="0"/>
          <a:fillRef idx="0"/>
          <a:effectRef idx="0"/>
          <a:fontRef idx="minor"/>
        </p:style>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TextShape 1"/>
          <p:cNvSpPr txBox="1"/>
          <p:nvPr/>
        </p:nvSpPr>
        <p:spPr>
          <a:xfrm>
            <a:off x="739800" y="497520"/>
            <a:ext cx="8602920" cy="102420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Gravitational Waves and Neutrinos</a:t>
            </a:r>
            <a:endParaRPr b="0" lang="en-US" sz="4400" spc="-1" strike="noStrike">
              <a:solidFill>
                <a:srgbClr val="000000"/>
              </a:solidFill>
              <a:uFill>
                <a:solidFill>
                  <a:srgbClr val="ffffff"/>
                </a:solidFill>
              </a:uFill>
              <a:latin typeface="Arial"/>
            </a:endParaRPr>
          </a:p>
        </p:txBody>
      </p:sp>
      <p:sp>
        <p:nvSpPr>
          <p:cNvPr id="266" name="TextShape 2"/>
          <p:cNvSpPr txBox="1"/>
          <p:nvPr/>
        </p:nvSpPr>
        <p:spPr>
          <a:xfrm>
            <a:off x="739800" y="1535760"/>
            <a:ext cx="8607600" cy="900000"/>
          </a:xfrm>
          <a:prstGeom prst="rect">
            <a:avLst/>
          </a:prstGeom>
          <a:noFill/>
          <a:ln>
            <a:noFill/>
          </a:ln>
        </p:spPr>
        <p:txBody>
          <a:bodyPr lIns="0" rIns="0" tIns="0" bIns="0"/>
          <a:p>
            <a:r>
              <a:rPr b="0" lang="en-US" sz="2000" spc="-1" strike="noStrike">
                <a:solidFill>
                  <a:srgbClr val="000000"/>
                </a:solidFill>
                <a:uFill>
                  <a:solidFill>
                    <a:srgbClr val="ffffff"/>
                  </a:solidFill>
                </a:uFill>
                <a:latin typeface="Arial"/>
              </a:rPr>
              <a:t>History of Discovery in physics not always quick nor easy.  Compare the prediction of Neutrinos and Gravitational Waves.</a:t>
            </a:r>
            <a:endParaRPr b="0" lang="en-US" sz="3200" spc="-1" strike="noStrike">
              <a:solidFill>
                <a:srgbClr val="000000"/>
              </a:solidFill>
              <a:uFill>
                <a:solidFill>
                  <a:srgbClr val="ffffff"/>
                </a:solidFill>
              </a:uFill>
              <a:latin typeface="Arial"/>
            </a:endParaRPr>
          </a:p>
        </p:txBody>
      </p:sp>
      <p:sp>
        <p:nvSpPr>
          <p:cNvPr id="267" name="TextShape 3"/>
          <p:cNvSpPr txBox="1"/>
          <p:nvPr/>
        </p:nvSpPr>
        <p:spPr>
          <a:xfrm>
            <a:off x="1005840" y="2743200"/>
            <a:ext cx="3931920" cy="2075400"/>
          </a:xfrm>
          <a:prstGeom prst="rect">
            <a:avLst/>
          </a:prstGeom>
          <a:noFill/>
          <a:ln>
            <a:noFill/>
          </a:ln>
        </p:spPr>
        <p:txBody>
          <a:bodyPr lIns="90000" rIns="90000" tIns="45000" bIns="45000"/>
          <a:p>
            <a:r>
              <a:rPr b="1" lang="en-US" sz="1800" spc="-1" strike="noStrike">
                <a:solidFill>
                  <a:srgbClr val="000000"/>
                </a:solidFill>
                <a:uFill>
                  <a:solidFill>
                    <a:srgbClr val="ffffff"/>
                  </a:solidFill>
                </a:uFill>
                <a:latin typeface="Arial"/>
              </a:rPr>
              <a:t>Neutrinos:</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Postulated by W. Pauli in 1930.</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To explain energy, momentum, and spin conservation in beta decay.</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Direct observation not unitl 1956 by Cowan and Reines.  Nobel Prize in 1995.</a:t>
            </a:r>
            <a:endParaRPr b="0" lang="en-US" sz="1800" spc="-1" strike="noStrike">
              <a:solidFill>
                <a:srgbClr val="000000"/>
              </a:solidFill>
              <a:uFill>
                <a:solidFill>
                  <a:srgbClr val="ffffff"/>
                </a:solidFill>
              </a:uFill>
              <a:latin typeface="Arial"/>
            </a:endParaRPr>
          </a:p>
        </p:txBody>
      </p:sp>
      <p:sp>
        <p:nvSpPr>
          <p:cNvPr id="268" name="TextShape 4"/>
          <p:cNvSpPr txBox="1"/>
          <p:nvPr/>
        </p:nvSpPr>
        <p:spPr>
          <a:xfrm>
            <a:off x="5613840" y="2743560"/>
            <a:ext cx="3749040" cy="4071240"/>
          </a:xfrm>
          <a:prstGeom prst="rect">
            <a:avLst/>
          </a:prstGeom>
          <a:noFill/>
          <a:ln>
            <a:noFill/>
          </a:ln>
        </p:spPr>
        <p:txBody>
          <a:bodyPr lIns="90000" rIns="90000" tIns="45000" bIns="45000"/>
          <a:p>
            <a:r>
              <a:rPr b="1" lang="en-US" sz="1800" spc="-1" strike="noStrike">
                <a:solidFill>
                  <a:srgbClr val="000000"/>
                </a:solidFill>
                <a:uFill>
                  <a:solidFill>
                    <a:srgbClr val="ffffff"/>
                  </a:solidFill>
                </a:uFill>
                <a:latin typeface="Arial"/>
              </a:rPr>
              <a:t>Gravitational Waves:</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Consequence of GR, A. Einstein 1916.</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Long, sordid debate on its existence and nature---even in 1970 when most agreed it existed many believed orbiting bodies were </a:t>
            </a:r>
            <a:r>
              <a:rPr b="1" lang="en-US" sz="1800" spc="-1" strike="noStrike">
                <a:solidFill>
                  <a:srgbClr val="000000"/>
                </a:solidFill>
                <a:uFill>
                  <a:solidFill>
                    <a:srgbClr val="ffffff"/>
                  </a:solidFill>
                </a:uFill>
                <a:latin typeface="Arial"/>
              </a:rPr>
              <a:t>protected</a:t>
            </a:r>
            <a:r>
              <a:rPr b="0" lang="en-US" sz="1800" spc="-1" strike="noStrike">
                <a:solidFill>
                  <a:srgbClr val="000000"/>
                </a:solidFill>
                <a:uFill>
                  <a:solidFill>
                    <a:srgbClr val="ffffff"/>
                  </a:solidFill>
                </a:uFill>
                <a:latin typeface="Arial"/>
              </a:rPr>
              <a:t> from Grav. Waves.</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Discovery of Pulsar PSR1913+16 by Hulse and Taylor in 1974, eventually showed orbit energy loss and perihelion precession consistent with GWs.  Nobel 1993.</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Direct detection by LIGO in 2016.</a:t>
            </a:r>
            <a:endParaRPr b="0" lang="en-US" sz="1800" spc="-1" strike="noStrike">
              <a:solidFill>
                <a:srgbClr val="000000"/>
              </a:solidFill>
              <a:uFill>
                <a:solidFill>
                  <a:srgbClr val="ffffff"/>
                </a:solidFill>
              </a:uFill>
              <a:latin typeface="Arial"/>
            </a:endParaRPr>
          </a:p>
        </p:txBody>
      </p:sp>
      <p:pic>
        <p:nvPicPr>
          <p:cNvPr id="269" name="" descr=""/>
          <p:cNvPicPr/>
          <p:nvPr/>
        </p:nvPicPr>
        <p:blipFill>
          <a:blip r:embed="rId1"/>
          <a:stretch/>
        </p:blipFill>
        <p:spPr>
          <a:xfrm>
            <a:off x="2521800" y="2086560"/>
            <a:ext cx="1344240" cy="914400"/>
          </a:xfrm>
          <a:prstGeom prst="rect">
            <a:avLst/>
          </a:prstGeom>
          <a:ln>
            <a:noFill/>
          </a:ln>
        </p:spPr>
      </p:pic>
      <p:pic>
        <p:nvPicPr>
          <p:cNvPr id="270" name="" descr=""/>
          <p:cNvPicPr/>
          <p:nvPr/>
        </p:nvPicPr>
        <p:blipFill>
          <a:blip r:embed="rId2"/>
          <a:stretch/>
        </p:blipFill>
        <p:spPr>
          <a:xfrm>
            <a:off x="8138160" y="2136240"/>
            <a:ext cx="1371600" cy="914400"/>
          </a:xfrm>
          <a:prstGeom prst="rect">
            <a:avLst/>
          </a:prstGeom>
          <a:ln>
            <a:noFill/>
          </a:ln>
        </p:spPr>
      </p:pic>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TextShape 1"/>
          <p:cNvSpPr txBox="1"/>
          <p:nvPr/>
        </p:nvSpPr>
        <p:spPr>
          <a:xfrm>
            <a:off x="739800" y="497520"/>
            <a:ext cx="8602920" cy="102420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Nature of Gravitational Waves, and  </a:t>
            </a:r>
            <a:endParaRPr b="0" lang="en-US" sz="4400" spc="-1" strike="noStrike">
              <a:solidFill>
                <a:srgbClr val="000000"/>
              </a:solidFill>
              <a:uFill>
                <a:solidFill>
                  <a:srgbClr val="ffffff"/>
                </a:solidFill>
              </a:uFill>
              <a:latin typeface="Arial"/>
            </a:endParaRPr>
          </a:p>
        </p:txBody>
      </p:sp>
      <p:sp>
        <p:nvSpPr>
          <p:cNvPr id="272" name="TextShape 2"/>
          <p:cNvSpPr txBox="1"/>
          <p:nvPr/>
        </p:nvSpPr>
        <p:spPr>
          <a:xfrm>
            <a:off x="739800" y="1535760"/>
            <a:ext cx="8607600" cy="900000"/>
          </a:xfrm>
          <a:prstGeom prst="rect">
            <a:avLst/>
          </a:prstGeom>
          <a:noFill/>
          <a:ln>
            <a:noFill/>
          </a:ln>
        </p:spPr>
        <p:txBody>
          <a:bodyPr lIns="0" rIns="0" tIns="0" bIns="0"/>
          <a:p>
            <a:r>
              <a:rPr b="0" lang="en-US" sz="2000" spc="-1" strike="noStrike">
                <a:solidFill>
                  <a:srgbClr val="000000"/>
                </a:solidFill>
                <a:uFill>
                  <a:solidFill>
                    <a:srgbClr val="ffffff"/>
                  </a:solidFill>
                </a:uFill>
                <a:latin typeface="Arial"/>
              </a:rPr>
              <a:t>Of all 10 possible components to h, it simplifies to two polarizations. One with a motion that shrinks (grows) in one direction while growing (shrinking) in the other direction.  The other polarization is just rotated by 45 degrees.</a:t>
            </a:r>
            <a:endParaRPr b="0" lang="en-US" sz="3200" spc="-1" strike="noStrike">
              <a:solidFill>
                <a:srgbClr val="000000"/>
              </a:solidFill>
              <a:uFill>
                <a:solidFill>
                  <a:srgbClr val="ffffff"/>
                </a:solidFill>
              </a:uFill>
              <a:latin typeface="Arial"/>
            </a:endParaRPr>
          </a:p>
        </p:txBody>
      </p:sp>
      <mc:AlternateContent>
        <mc:Choice xmlns:a14="http://schemas.microsoft.com/office/drawing/2010/main" Requires="a14">
          <p:sp>
            <p:nvSpPr>
              <p:cNvPr id="273" name="Formula 3"/>
              <p:cNvSpPr txBox="1"/>
              <p:nvPr/>
            </p:nvSpPr>
            <p:spPr>
              <a:xfrm>
                <a:off x="7132320" y="5721480"/>
                <a:ext cx="719640" cy="359640"/>
              </a:xfrm>
              <a:prstGeom prst="rect">
                <a:avLst/>
              </a:prstGeom>
            </p:spPr>
            <p:txBody>
              <a:bodyPr/>
              <a:p>
                <a14:m>
                  <m:oMath xmlns:m="http://schemas.openxmlformats.org/officeDocument/2006/math"/>
                </a14:m>
              </a:p>
            </p:txBody>
          </p:sp>
        </mc:Choice>
        <mc:Fallback/>
      </mc:AlternateContent>
      <p:pic>
        <p:nvPicPr>
          <p:cNvPr id="274" name="" descr=""/>
          <p:cNvPicPr/>
          <p:nvPr/>
        </p:nvPicPr>
        <p:blipFill>
          <a:blip r:embed="rId1"/>
          <a:stretch/>
        </p:blipFill>
        <p:spPr>
          <a:xfrm>
            <a:off x="8595360" y="705600"/>
            <a:ext cx="770760" cy="666000"/>
          </a:xfrm>
          <a:prstGeom prst="rect">
            <a:avLst/>
          </a:prstGeom>
          <a:ln>
            <a:noFill/>
          </a:ln>
        </p:spPr>
      </p:pic>
      <p:pic>
        <p:nvPicPr>
          <p:cNvPr id="275" name="" descr=""/>
          <p:cNvPicPr/>
          <p:nvPr/>
        </p:nvPicPr>
        <p:blipFill>
          <a:blip r:embed="rId2"/>
          <a:stretch/>
        </p:blipFill>
        <p:spPr>
          <a:xfrm>
            <a:off x="6749640" y="2735640"/>
            <a:ext cx="713880" cy="646920"/>
          </a:xfrm>
          <a:prstGeom prst="rect">
            <a:avLst/>
          </a:prstGeom>
          <a:ln>
            <a:noFill/>
          </a:ln>
        </p:spPr>
      </p:pic>
      <p:pic>
        <p:nvPicPr>
          <p:cNvPr id="276" name="" descr=""/>
          <p:cNvPicPr/>
          <p:nvPr/>
        </p:nvPicPr>
        <p:blipFill>
          <a:blip r:embed="rId3"/>
          <a:stretch/>
        </p:blipFill>
        <p:spPr>
          <a:xfrm>
            <a:off x="2141280" y="2779200"/>
            <a:ext cx="628200" cy="609120"/>
          </a:xfrm>
          <a:prstGeom prst="rect">
            <a:avLst/>
          </a:prstGeom>
          <a:ln>
            <a:noFill/>
          </a:ln>
        </p:spPr>
      </p:pic>
      <p:pic>
        <p:nvPicPr>
          <p:cNvPr id="277" name="" descr=""/>
          <p:cNvPicPr/>
          <p:nvPr/>
        </p:nvPicPr>
        <p:blipFill>
          <a:blip r:embed="rId4"/>
          <a:stretch/>
        </p:blipFill>
        <p:spPr>
          <a:xfrm>
            <a:off x="1189080" y="3657960"/>
            <a:ext cx="2742840" cy="2742840"/>
          </a:xfrm>
          <a:prstGeom prst="rect">
            <a:avLst/>
          </a:prstGeom>
          <a:ln>
            <a:noFill/>
          </a:ln>
        </p:spPr>
      </p:pic>
      <p:pic>
        <p:nvPicPr>
          <p:cNvPr id="278" name="" descr=""/>
          <p:cNvPicPr/>
          <p:nvPr/>
        </p:nvPicPr>
        <p:blipFill>
          <a:blip r:embed="rId5"/>
          <a:stretch/>
        </p:blipFill>
        <p:spPr>
          <a:xfrm>
            <a:off x="5761080" y="3566160"/>
            <a:ext cx="2742840" cy="2742840"/>
          </a:xfrm>
          <a:prstGeom prst="rect">
            <a:avLst/>
          </a:prstGeom>
          <a:ln>
            <a:noFill/>
          </a:ln>
        </p:spPr>
      </p:pic>
      <p:sp>
        <p:nvSpPr>
          <p:cNvPr id="279" name="TextShape 4"/>
          <p:cNvSpPr txBox="1"/>
          <p:nvPr/>
        </p:nvSpPr>
        <p:spPr>
          <a:xfrm>
            <a:off x="2829600" y="6528240"/>
            <a:ext cx="440064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Wave headed into the page, Y up, X right.</a:t>
            </a:r>
            <a:endParaRPr b="0" lang="en-US" sz="1800" spc="-1" strike="noStrike">
              <a:solidFill>
                <a:srgbClr val="000000"/>
              </a:solidFill>
              <a:uFill>
                <a:solidFill>
                  <a:srgbClr val="ffffff"/>
                </a:solidFill>
              </a:uFill>
              <a:latin typeface="Arial"/>
            </a:endParaRPr>
          </a:p>
        </p:txBody>
      </p:sp>
      <p:sp>
        <p:nvSpPr>
          <p:cNvPr id="280" name="TextShape 5"/>
          <p:cNvSpPr txBox="1"/>
          <p:nvPr/>
        </p:nvSpPr>
        <p:spPr>
          <a:xfrm>
            <a:off x="545760" y="6065640"/>
            <a:ext cx="2197440" cy="42660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hlinkClick r:id="rId6"/>
              </a:rPr>
              <a:t>hplus polarization</a:t>
            </a:r>
            <a:endParaRPr b="0" lang="en-US" sz="1800" spc="-1" strike="noStrike">
              <a:solidFill>
                <a:srgbClr val="000000"/>
              </a:solidFill>
              <a:uFill>
                <a:solidFill>
                  <a:srgbClr val="ffffff"/>
                </a:solidFill>
              </a:uFill>
              <a:latin typeface="Arial"/>
            </a:endParaRPr>
          </a:p>
        </p:txBody>
      </p:sp>
      <p:sp>
        <p:nvSpPr>
          <p:cNvPr id="281" name="TextShape 6"/>
          <p:cNvSpPr txBox="1"/>
          <p:nvPr/>
        </p:nvSpPr>
        <p:spPr>
          <a:xfrm>
            <a:off x="7193160" y="6065640"/>
            <a:ext cx="2316600" cy="42660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hlinkClick r:id="rId7"/>
              </a:rPr>
              <a:t>hcross polarization</a:t>
            </a:r>
            <a:endParaRPr b="0" lang="en-US" sz="18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TextShape 1"/>
          <p:cNvSpPr txBox="1"/>
          <p:nvPr/>
        </p:nvSpPr>
        <p:spPr>
          <a:xfrm>
            <a:off x="739800" y="626400"/>
            <a:ext cx="8602920" cy="76608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Multipoles - Electrostatic Potential Energy</a:t>
            </a:r>
            <a:endParaRPr b="0" lang="en-US" sz="4400" spc="-1" strike="noStrike">
              <a:solidFill>
                <a:srgbClr val="000000"/>
              </a:solidFill>
              <a:uFill>
                <a:solidFill>
                  <a:srgbClr val="ffffff"/>
                </a:solidFill>
              </a:uFill>
              <a:latin typeface="Arial"/>
            </a:endParaRPr>
          </a:p>
        </p:txBody>
      </p:sp>
      <p:sp>
        <p:nvSpPr>
          <p:cNvPr id="283" name="TextShape 2"/>
          <p:cNvSpPr txBox="1"/>
          <p:nvPr/>
        </p:nvSpPr>
        <p:spPr>
          <a:xfrm>
            <a:off x="739800" y="2651760"/>
            <a:ext cx="8607600" cy="457200"/>
          </a:xfrm>
          <a:prstGeom prst="rect">
            <a:avLst/>
          </a:prstGeom>
          <a:noFill/>
          <a:ln>
            <a:noFill/>
          </a:ln>
        </p:spPr>
        <p:txBody>
          <a:bodyPr lIns="0" rIns="0" tIns="0" bIns="0"/>
          <a:p>
            <a:r>
              <a:rPr b="0" lang="en-US" sz="2000" spc="-1" strike="noStrike">
                <a:solidFill>
                  <a:srgbClr val="000000"/>
                </a:solidFill>
                <a:uFill>
                  <a:solidFill>
                    <a:srgbClr val="ffffff"/>
                  </a:solidFill>
                </a:uFill>
                <a:latin typeface="Arial"/>
              </a:rPr>
              <a:t>Multipole expansion when far from a complicated source,                    .</a:t>
            </a:r>
            <a:endParaRPr b="0" lang="en-US" sz="3200" spc="-1" strike="noStrike">
              <a:solidFill>
                <a:srgbClr val="000000"/>
              </a:solidFill>
              <a:uFill>
                <a:solidFill>
                  <a:srgbClr val="ffffff"/>
                </a:solidFill>
              </a:uFill>
              <a:latin typeface="Arial"/>
            </a:endParaRPr>
          </a:p>
        </p:txBody>
      </p:sp>
      <p:pic>
        <p:nvPicPr>
          <p:cNvPr id="284" name="" descr=""/>
          <p:cNvPicPr/>
          <p:nvPr/>
        </p:nvPicPr>
        <p:blipFill>
          <a:blip r:embed="rId1"/>
          <a:stretch/>
        </p:blipFill>
        <p:spPr>
          <a:xfrm>
            <a:off x="1737360" y="3017520"/>
            <a:ext cx="7315200" cy="1152000"/>
          </a:xfrm>
          <a:prstGeom prst="rect">
            <a:avLst/>
          </a:prstGeom>
          <a:ln>
            <a:noFill/>
          </a:ln>
        </p:spPr>
      </p:pic>
      <p:pic>
        <p:nvPicPr>
          <p:cNvPr id="285" name="" descr=""/>
          <p:cNvPicPr/>
          <p:nvPr/>
        </p:nvPicPr>
        <p:blipFill>
          <a:blip r:embed="rId2"/>
          <a:stretch/>
        </p:blipFill>
        <p:spPr>
          <a:xfrm>
            <a:off x="4435920" y="4936680"/>
            <a:ext cx="3200400" cy="923400"/>
          </a:xfrm>
          <a:prstGeom prst="rect">
            <a:avLst/>
          </a:prstGeom>
          <a:ln>
            <a:noFill/>
          </a:ln>
        </p:spPr>
      </p:pic>
      <p:pic>
        <p:nvPicPr>
          <p:cNvPr id="286" name="" descr=""/>
          <p:cNvPicPr/>
          <p:nvPr/>
        </p:nvPicPr>
        <p:blipFill>
          <a:blip r:embed="rId3"/>
          <a:stretch/>
        </p:blipFill>
        <p:spPr>
          <a:xfrm>
            <a:off x="4399920" y="5844240"/>
            <a:ext cx="4572000" cy="877680"/>
          </a:xfrm>
          <a:prstGeom prst="rect">
            <a:avLst/>
          </a:prstGeom>
          <a:ln>
            <a:noFill/>
          </a:ln>
        </p:spPr>
      </p:pic>
      <p:pic>
        <p:nvPicPr>
          <p:cNvPr id="287" name="" descr=""/>
          <p:cNvPicPr/>
          <p:nvPr/>
        </p:nvPicPr>
        <p:blipFill>
          <a:blip r:embed="rId4"/>
          <a:stretch/>
        </p:blipFill>
        <p:spPr>
          <a:xfrm>
            <a:off x="1793160" y="1454040"/>
            <a:ext cx="4572000" cy="1024200"/>
          </a:xfrm>
          <a:prstGeom prst="rect">
            <a:avLst/>
          </a:prstGeom>
          <a:ln>
            <a:noFill/>
          </a:ln>
        </p:spPr>
      </p:pic>
      <p:sp>
        <p:nvSpPr>
          <p:cNvPr id="288" name="TextShape 3"/>
          <p:cNvSpPr txBox="1"/>
          <p:nvPr/>
        </p:nvSpPr>
        <p:spPr>
          <a:xfrm>
            <a:off x="2106720" y="5278320"/>
            <a:ext cx="171396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Dipole Moment</a:t>
            </a:r>
            <a:endParaRPr b="0" lang="en-US" sz="1800" spc="-1" strike="noStrike">
              <a:solidFill>
                <a:srgbClr val="000000"/>
              </a:solidFill>
              <a:uFill>
                <a:solidFill>
                  <a:srgbClr val="ffffff"/>
                </a:solidFill>
              </a:uFill>
              <a:latin typeface="Arial"/>
            </a:endParaRPr>
          </a:p>
        </p:txBody>
      </p:sp>
      <p:sp>
        <p:nvSpPr>
          <p:cNvPr id="289" name="TextShape 4"/>
          <p:cNvSpPr txBox="1"/>
          <p:nvPr/>
        </p:nvSpPr>
        <p:spPr>
          <a:xfrm>
            <a:off x="2107080" y="6034680"/>
            <a:ext cx="225936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Quadrupole Moment</a:t>
            </a:r>
            <a:endParaRPr b="0" lang="en-US" sz="1800" spc="-1" strike="noStrike">
              <a:solidFill>
                <a:srgbClr val="000000"/>
              </a:solidFill>
              <a:uFill>
                <a:solidFill>
                  <a:srgbClr val="ffffff"/>
                </a:solidFill>
              </a:uFill>
              <a:latin typeface="Arial"/>
            </a:endParaRPr>
          </a:p>
        </p:txBody>
      </p:sp>
      <p:sp>
        <p:nvSpPr>
          <p:cNvPr id="290" name="TextShape 5"/>
          <p:cNvSpPr txBox="1"/>
          <p:nvPr/>
        </p:nvSpPr>
        <p:spPr>
          <a:xfrm>
            <a:off x="5380560" y="6586560"/>
            <a:ext cx="4277520" cy="364680"/>
          </a:xfrm>
          <a:prstGeom prst="rect">
            <a:avLst/>
          </a:prstGeom>
          <a:noFill/>
          <a:ln>
            <a:noFill/>
          </a:ln>
        </p:spPr>
        <p:txBody>
          <a:bodyPr lIns="90000" rIns="90000" tIns="45000" bIns="45000"/>
          <a:p>
            <a:pPr algn="ctr"/>
            <a:r>
              <a:rPr b="0" lang="en-US" sz="1800" spc="-1" strike="noStrike">
                <a:solidFill>
                  <a:srgbClr val="000000"/>
                </a:solidFill>
                <a:uFill>
                  <a:solidFill>
                    <a:srgbClr val="ffffff"/>
                  </a:solidFill>
                </a:uFill>
                <a:latin typeface="Arial"/>
              </a:rPr>
              <a:t>Ref: Jackson, </a:t>
            </a:r>
            <a:r>
              <a:rPr b="0" i="1" lang="en-US" sz="1800" spc="-1" strike="noStrike">
                <a:solidFill>
                  <a:srgbClr val="000000"/>
                </a:solidFill>
                <a:uFill>
                  <a:solidFill>
                    <a:srgbClr val="ffffff"/>
                  </a:solidFill>
                </a:uFill>
                <a:latin typeface="Arial"/>
              </a:rPr>
              <a:t>Classical Electrodynamics</a:t>
            </a:r>
            <a:endParaRPr b="0" lang="en-US" sz="1800" spc="-1" strike="noStrike">
              <a:solidFill>
                <a:srgbClr val="000000"/>
              </a:solidFill>
              <a:uFill>
                <a:solidFill>
                  <a:srgbClr val="ffffff"/>
                </a:solidFill>
              </a:uFill>
              <a:latin typeface="Arial"/>
            </a:endParaRPr>
          </a:p>
        </p:txBody>
      </p:sp>
      <p:pic>
        <p:nvPicPr>
          <p:cNvPr id="291" name="" descr=""/>
          <p:cNvPicPr/>
          <p:nvPr/>
        </p:nvPicPr>
        <p:blipFill>
          <a:blip r:embed="rId5"/>
          <a:stretch/>
        </p:blipFill>
        <p:spPr>
          <a:xfrm>
            <a:off x="7272360" y="2576880"/>
            <a:ext cx="1143000" cy="402480"/>
          </a:xfrm>
          <a:prstGeom prst="rect">
            <a:avLst/>
          </a:prstGeom>
          <a:ln>
            <a:noFill/>
          </a:ln>
        </p:spPr>
      </p:pic>
      <p:pic>
        <p:nvPicPr>
          <p:cNvPr id="292" name="" descr=""/>
          <p:cNvPicPr/>
          <p:nvPr/>
        </p:nvPicPr>
        <p:blipFill>
          <a:blip r:embed="rId6"/>
          <a:stretch/>
        </p:blipFill>
        <p:spPr>
          <a:xfrm>
            <a:off x="4467600" y="4098240"/>
            <a:ext cx="2587680" cy="914400"/>
          </a:xfrm>
          <a:prstGeom prst="rect">
            <a:avLst/>
          </a:prstGeom>
          <a:ln>
            <a:noFill/>
          </a:ln>
        </p:spPr>
      </p:pic>
      <p:sp>
        <p:nvSpPr>
          <p:cNvPr id="293" name="TextShape 6"/>
          <p:cNvSpPr txBox="1"/>
          <p:nvPr/>
        </p:nvSpPr>
        <p:spPr>
          <a:xfrm>
            <a:off x="2106720" y="4342680"/>
            <a:ext cx="206892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Monopole Moment</a:t>
            </a:r>
            <a:endParaRPr b="0" lang="en-US" sz="1800" spc="-1" strike="noStrike">
              <a:solidFill>
                <a:srgbClr val="000000"/>
              </a:solidFill>
              <a:uFill>
                <a:solidFill>
                  <a:srgbClr val="ffffff"/>
                </a:solidFill>
              </a:uFill>
              <a:latin typeface="Arial"/>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TextShape 1"/>
          <p:cNvSpPr txBox="1"/>
          <p:nvPr/>
        </p:nvSpPr>
        <p:spPr>
          <a:xfrm>
            <a:off x="739800" y="626400"/>
            <a:ext cx="8602920" cy="76608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Multipoles – EM Radiation</a:t>
            </a:r>
            <a:endParaRPr b="0" lang="en-US" sz="4400" spc="-1" strike="noStrike">
              <a:solidFill>
                <a:srgbClr val="000000"/>
              </a:solidFill>
              <a:uFill>
                <a:solidFill>
                  <a:srgbClr val="ffffff"/>
                </a:solidFill>
              </a:uFill>
              <a:latin typeface="Arial"/>
            </a:endParaRPr>
          </a:p>
        </p:txBody>
      </p:sp>
      <p:sp>
        <p:nvSpPr>
          <p:cNvPr id="295" name="TextShape 2"/>
          <p:cNvSpPr txBox="1"/>
          <p:nvPr/>
        </p:nvSpPr>
        <p:spPr>
          <a:xfrm>
            <a:off x="822960" y="1371600"/>
            <a:ext cx="8607600" cy="860040"/>
          </a:xfrm>
          <a:prstGeom prst="rect">
            <a:avLst/>
          </a:prstGeom>
          <a:noFill/>
          <a:ln>
            <a:noFill/>
          </a:ln>
        </p:spPr>
        <p:txBody>
          <a:bodyPr lIns="0" rIns="0" tIns="0" bIns="0"/>
          <a:p>
            <a:r>
              <a:rPr b="0" lang="en-US" sz="2000" spc="-1" strike="noStrike">
                <a:solidFill>
                  <a:srgbClr val="000000"/>
                </a:solidFill>
                <a:uFill>
                  <a:solidFill>
                    <a:srgbClr val="ffffff"/>
                  </a:solidFill>
                </a:uFill>
                <a:latin typeface="Arial"/>
              </a:rPr>
              <a:t>Multipole expansion for electromagnetic radiation, when the source has charge changing in time.            is the charge distribution (later for GW it will be the mass distribution!).</a:t>
            </a:r>
            <a:endParaRPr b="0" lang="en-US" sz="3200" spc="-1" strike="noStrike">
              <a:solidFill>
                <a:srgbClr val="000000"/>
              </a:solidFill>
              <a:uFill>
                <a:solidFill>
                  <a:srgbClr val="ffffff"/>
                </a:solidFill>
              </a:uFill>
              <a:latin typeface="Arial"/>
            </a:endParaRPr>
          </a:p>
        </p:txBody>
      </p:sp>
      <p:sp>
        <p:nvSpPr>
          <p:cNvPr id="296" name="TextShape 3"/>
          <p:cNvSpPr txBox="1"/>
          <p:nvPr/>
        </p:nvSpPr>
        <p:spPr>
          <a:xfrm>
            <a:off x="385200" y="3430080"/>
            <a:ext cx="252612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Electric Dipole Moment</a:t>
            </a:r>
            <a:endParaRPr b="0" lang="en-US" sz="1800" spc="-1" strike="noStrike">
              <a:solidFill>
                <a:srgbClr val="000000"/>
              </a:solidFill>
              <a:uFill>
                <a:solidFill>
                  <a:srgbClr val="ffffff"/>
                </a:solidFill>
              </a:uFill>
              <a:latin typeface="Arial"/>
            </a:endParaRPr>
          </a:p>
        </p:txBody>
      </p:sp>
      <p:sp>
        <p:nvSpPr>
          <p:cNvPr id="297" name="TextShape 4"/>
          <p:cNvSpPr txBox="1"/>
          <p:nvPr/>
        </p:nvSpPr>
        <p:spPr>
          <a:xfrm>
            <a:off x="219960" y="5206320"/>
            <a:ext cx="307188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Electric Quadrupole Moment</a:t>
            </a:r>
            <a:endParaRPr b="0" lang="en-US" sz="1800" spc="-1" strike="noStrike">
              <a:solidFill>
                <a:srgbClr val="000000"/>
              </a:solidFill>
              <a:uFill>
                <a:solidFill>
                  <a:srgbClr val="ffffff"/>
                </a:solidFill>
              </a:uFill>
              <a:latin typeface="Arial"/>
            </a:endParaRPr>
          </a:p>
        </p:txBody>
      </p:sp>
      <p:sp>
        <p:nvSpPr>
          <p:cNvPr id="298" name="TextShape 5"/>
          <p:cNvSpPr txBox="1"/>
          <p:nvPr/>
        </p:nvSpPr>
        <p:spPr>
          <a:xfrm>
            <a:off x="2104560" y="6586560"/>
            <a:ext cx="6026760" cy="364680"/>
          </a:xfrm>
          <a:prstGeom prst="rect">
            <a:avLst/>
          </a:prstGeom>
          <a:noFill/>
          <a:ln>
            <a:noFill/>
          </a:ln>
        </p:spPr>
        <p:txBody>
          <a:bodyPr lIns="90000" rIns="90000" tIns="45000" bIns="45000"/>
          <a:p>
            <a:pPr algn="ctr"/>
            <a:r>
              <a:rPr b="0" lang="en-US" sz="1800" spc="-1" strike="noStrike">
                <a:solidFill>
                  <a:srgbClr val="000000"/>
                </a:solidFill>
                <a:uFill>
                  <a:solidFill>
                    <a:srgbClr val="ffffff"/>
                  </a:solidFill>
                </a:uFill>
                <a:latin typeface="Arial"/>
              </a:rPr>
              <a:t>Ref: Brau, </a:t>
            </a:r>
            <a:r>
              <a:rPr b="0" i="1" lang="en-US" sz="1800" spc="-1" strike="noStrike">
                <a:solidFill>
                  <a:srgbClr val="000000"/>
                </a:solidFill>
                <a:uFill>
                  <a:solidFill>
                    <a:srgbClr val="ffffff"/>
                  </a:solidFill>
                </a:uFill>
                <a:latin typeface="Arial"/>
              </a:rPr>
              <a:t>Modern Problems in Classical Electrodynamics</a:t>
            </a:r>
            <a:endParaRPr b="0" lang="en-US" sz="1800" spc="-1" strike="noStrike">
              <a:solidFill>
                <a:srgbClr val="000000"/>
              </a:solidFill>
              <a:uFill>
                <a:solidFill>
                  <a:srgbClr val="ffffff"/>
                </a:solidFill>
              </a:uFill>
              <a:latin typeface="Arial"/>
            </a:endParaRPr>
          </a:p>
        </p:txBody>
      </p:sp>
      <p:sp>
        <p:nvSpPr>
          <p:cNvPr id="299" name="TextShape 6"/>
          <p:cNvSpPr txBox="1"/>
          <p:nvPr/>
        </p:nvSpPr>
        <p:spPr>
          <a:xfrm>
            <a:off x="822960" y="2646000"/>
            <a:ext cx="206892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Monopole Moment</a:t>
            </a:r>
            <a:endParaRPr b="0" lang="en-US" sz="1800" spc="-1" strike="noStrike">
              <a:solidFill>
                <a:srgbClr val="000000"/>
              </a:solidFill>
              <a:uFill>
                <a:solidFill>
                  <a:srgbClr val="ffffff"/>
                </a:solidFill>
              </a:uFill>
              <a:latin typeface="Arial"/>
            </a:endParaRPr>
          </a:p>
        </p:txBody>
      </p:sp>
      <p:pic>
        <p:nvPicPr>
          <p:cNvPr id="300" name="" descr=""/>
          <p:cNvPicPr/>
          <p:nvPr/>
        </p:nvPicPr>
        <p:blipFill>
          <a:blip r:embed="rId1"/>
          <a:stretch/>
        </p:blipFill>
        <p:spPr>
          <a:xfrm>
            <a:off x="7223760" y="2371680"/>
            <a:ext cx="2587680" cy="914400"/>
          </a:xfrm>
          <a:prstGeom prst="rect">
            <a:avLst/>
          </a:prstGeom>
          <a:ln>
            <a:noFill/>
          </a:ln>
        </p:spPr>
      </p:pic>
      <p:pic>
        <p:nvPicPr>
          <p:cNvPr id="301" name="" descr=""/>
          <p:cNvPicPr/>
          <p:nvPr/>
        </p:nvPicPr>
        <p:blipFill>
          <a:blip r:embed="rId2"/>
          <a:stretch/>
        </p:blipFill>
        <p:spPr>
          <a:xfrm>
            <a:off x="3334680" y="3302640"/>
            <a:ext cx="2039040" cy="640080"/>
          </a:xfrm>
          <a:prstGeom prst="rect">
            <a:avLst/>
          </a:prstGeom>
          <a:ln>
            <a:noFill/>
          </a:ln>
        </p:spPr>
      </p:pic>
      <p:sp>
        <p:nvSpPr>
          <p:cNvPr id="302" name="TextShape 7"/>
          <p:cNvSpPr txBox="1"/>
          <p:nvPr/>
        </p:nvSpPr>
        <p:spPr>
          <a:xfrm>
            <a:off x="235080" y="4199040"/>
            <a:ext cx="270288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Magnetic Dipole Moment</a:t>
            </a:r>
            <a:endParaRPr b="0" lang="en-US" sz="1800" spc="-1" strike="noStrike">
              <a:solidFill>
                <a:srgbClr val="000000"/>
              </a:solidFill>
              <a:uFill>
                <a:solidFill>
                  <a:srgbClr val="ffffff"/>
                </a:solidFill>
              </a:uFill>
              <a:latin typeface="Arial"/>
            </a:endParaRPr>
          </a:p>
        </p:txBody>
      </p:sp>
      <p:pic>
        <p:nvPicPr>
          <p:cNvPr id="303" name="" descr=""/>
          <p:cNvPicPr/>
          <p:nvPr/>
        </p:nvPicPr>
        <p:blipFill>
          <a:blip r:embed="rId3"/>
          <a:stretch/>
        </p:blipFill>
        <p:spPr>
          <a:xfrm>
            <a:off x="3314160" y="4089600"/>
            <a:ext cx="2432160" cy="694800"/>
          </a:xfrm>
          <a:prstGeom prst="rect">
            <a:avLst/>
          </a:prstGeom>
          <a:ln>
            <a:noFill/>
          </a:ln>
        </p:spPr>
      </p:pic>
      <p:pic>
        <p:nvPicPr>
          <p:cNvPr id="304" name="" descr=""/>
          <p:cNvPicPr/>
          <p:nvPr/>
        </p:nvPicPr>
        <p:blipFill>
          <a:blip r:embed="rId4"/>
          <a:stretch/>
        </p:blipFill>
        <p:spPr>
          <a:xfrm>
            <a:off x="3402720" y="5059440"/>
            <a:ext cx="3136320" cy="713160"/>
          </a:xfrm>
          <a:prstGeom prst="rect">
            <a:avLst/>
          </a:prstGeom>
          <a:ln>
            <a:noFill/>
          </a:ln>
        </p:spPr>
      </p:pic>
      <p:pic>
        <p:nvPicPr>
          <p:cNvPr id="305" name="" descr=""/>
          <p:cNvPicPr/>
          <p:nvPr/>
        </p:nvPicPr>
        <p:blipFill>
          <a:blip r:embed="rId5"/>
          <a:stretch/>
        </p:blipFill>
        <p:spPr>
          <a:xfrm>
            <a:off x="6178320" y="5813280"/>
            <a:ext cx="3776400" cy="694800"/>
          </a:xfrm>
          <a:prstGeom prst="rect">
            <a:avLst/>
          </a:prstGeom>
          <a:ln>
            <a:noFill/>
          </a:ln>
        </p:spPr>
      </p:pic>
      <p:pic>
        <p:nvPicPr>
          <p:cNvPr id="306" name="" descr=""/>
          <p:cNvPicPr/>
          <p:nvPr/>
        </p:nvPicPr>
        <p:blipFill>
          <a:blip r:embed="rId6"/>
          <a:stretch/>
        </p:blipFill>
        <p:spPr>
          <a:xfrm>
            <a:off x="6505920" y="4258800"/>
            <a:ext cx="3328560" cy="804600"/>
          </a:xfrm>
          <a:prstGeom prst="rect">
            <a:avLst/>
          </a:prstGeom>
          <a:ln>
            <a:noFill/>
          </a:ln>
        </p:spPr>
      </p:pic>
      <p:pic>
        <p:nvPicPr>
          <p:cNvPr id="307" name="" descr=""/>
          <p:cNvPicPr/>
          <p:nvPr/>
        </p:nvPicPr>
        <p:blipFill>
          <a:blip r:embed="rId7"/>
          <a:stretch/>
        </p:blipFill>
        <p:spPr>
          <a:xfrm>
            <a:off x="7229880" y="3305520"/>
            <a:ext cx="2734200" cy="731520"/>
          </a:xfrm>
          <a:prstGeom prst="rect">
            <a:avLst/>
          </a:prstGeom>
          <a:ln>
            <a:noFill/>
          </a:ln>
        </p:spPr>
      </p:pic>
      <p:pic>
        <p:nvPicPr>
          <p:cNvPr id="308" name="" descr=""/>
          <p:cNvPicPr/>
          <p:nvPr/>
        </p:nvPicPr>
        <p:blipFill>
          <a:blip r:embed="rId8"/>
          <a:stretch/>
        </p:blipFill>
        <p:spPr>
          <a:xfrm>
            <a:off x="3733200" y="1620360"/>
            <a:ext cx="603360" cy="365760"/>
          </a:xfrm>
          <a:prstGeom prst="rect">
            <a:avLst/>
          </a:prstGeom>
          <a:ln>
            <a:noFill/>
          </a:ln>
        </p:spPr>
      </p:pic>
      <p:pic>
        <p:nvPicPr>
          <p:cNvPr id="309" name="" descr=""/>
          <p:cNvPicPr/>
          <p:nvPr/>
        </p:nvPicPr>
        <p:blipFill>
          <a:blip r:embed="rId9"/>
          <a:stretch/>
        </p:blipFill>
        <p:spPr>
          <a:xfrm>
            <a:off x="3317760" y="2508480"/>
            <a:ext cx="2597040" cy="457200"/>
          </a:xfrm>
          <a:prstGeom prst="rect">
            <a:avLst/>
          </a:prstGeom>
          <a:ln>
            <a:noFill/>
          </a:ln>
        </p:spPr>
      </p:pic>
      <p:sp>
        <p:nvSpPr>
          <p:cNvPr id="310" name="Line 8"/>
          <p:cNvSpPr/>
          <p:nvPr/>
        </p:nvSpPr>
        <p:spPr>
          <a:xfrm flipH="1">
            <a:off x="5303520" y="2194560"/>
            <a:ext cx="365760" cy="365760"/>
          </a:xfrm>
          <a:prstGeom prst="line">
            <a:avLst/>
          </a:prstGeom>
          <a:ln w="38160">
            <a:solidFill>
              <a:srgbClr val="ff0000"/>
            </a:solidFill>
            <a:round/>
            <a:tailEnd len="med" type="triangle" w="med"/>
          </a:ln>
        </p:spPr>
        <p:style>
          <a:lnRef idx="0"/>
          <a:fillRef idx="0"/>
          <a:effectRef idx="0"/>
          <a:fontRef idx="minor"/>
        </p:style>
      </p:sp>
      <p:sp>
        <p:nvSpPr>
          <p:cNvPr id="311" name="TextShape 9"/>
          <p:cNvSpPr txBox="1"/>
          <p:nvPr/>
        </p:nvSpPr>
        <p:spPr>
          <a:xfrm>
            <a:off x="5652720" y="2034000"/>
            <a:ext cx="3359880" cy="364680"/>
          </a:xfrm>
          <a:prstGeom prst="rect">
            <a:avLst/>
          </a:prstGeom>
          <a:noFill/>
          <a:ln>
            <a:noFill/>
          </a:ln>
        </p:spPr>
        <p:txBody>
          <a:bodyPr lIns="90000" rIns="90000" tIns="45000" bIns="45000"/>
          <a:p>
            <a:r>
              <a:rPr b="0" lang="en-US" sz="1800" spc="-1" strike="noStrike">
                <a:solidFill>
                  <a:srgbClr val="ff0000"/>
                </a:solidFill>
                <a:uFill>
                  <a:solidFill>
                    <a:srgbClr val="ffffff"/>
                  </a:solidFill>
                </a:uFill>
                <a:latin typeface="Arial"/>
              </a:rPr>
              <a:t>Charge is conserved, dq/dt = 0.</a:t>
            </a:r>
            <a:endParaRPr b="0" lang="en-US" sz="1800" spc="-1" strike="noStrike">
              <a:solidFill>
                <a:srgbClr val="000000"/>
              </a:solidFill>
              <a:uFill>
                <a:solidFill>
                  <a:srgbClr val="ffffff"/>
                </a:solidFill>
              </a:uFill>
              <a:latin typeface="Arial"/>
            </a:endParaRPr>
          </a:p>
        </p:txBody>
      </p:sp>
      <p:sp>
        <p:nvSpPr>
          <p:cNvPr id="312" name="Line 10"/>
          <p:cNvSpPr/>
          <p:nvPr/>
        </p:nvSpPr>
        <p:spPr>
          <a:xfrm flipH="1">
            <a:off x="5303880" y="3130560"/>
            <a:ext cx="365760" cy="365760"/>
          </a:xfrm>
          <a:prstGeom prst="line">
            <a:avLst/>
          </a:prstGeom>
          <a:ln w="38160">
            <a:solidFill>
              <a:srgbClr val="ff0000"/>
            </a:solidFill>
            <a:round/>
            <a:tailEnd len="med" type="triangle" w="med"/>
          </a:ln>
        </p:spPr>
        <p:style>
          <a:lnRef idx="0"/>
          <a:fillRef idx="0"/>
          <a:effectRef idx="0"/>
          <a:fontRef idx="minor"/>
        </p:style>
      </p:sp>
      <p:sp>
        <p:nvSpPr>
          <p:cNvPr id="313" name="TextShape 11"/>
          <p:cNvSpPr txBox="1"/>
          <p:nvPr/>
        </p:nvSpPr>
        <p:spPr>
          <a:xfrm>
            <a:off x="5653080" y="2970000"/>
            <a:ext cx="2174040" cy="364680"/>
          </a:xfrm>
          <a:prstGeom prst="rect">
            <a:avLst/>
          </a:prstGeom>
          <a:noFill/>
          <a:ln>
            <a:noFill/>
          </a:ln>
        </p:spPr>
        <p:txBody>
          <a:bodyPr lIns="90000" rIns="90000" tIns="45000" bIns="45000"/>
          <a:p>
            <a:r>
              <a:rPr b="0" lang="en-US" sz="1800" spc="-1" strike="noStrike">
                <a:solidFill>
                  <a:srgbClr val="ff0000"/>
                </a:solidFill>
                <a:uFill>
                  <a:solidFill>
                    <a:srgbClr val="ffffff"/>
                  </a:solidFill>
                </a:uFill>
                <a:latin typeface="Arial"/>
              </a:rPr>
              <a:t>First non-zero term.</a:t>
            </a:r>
            <a:endParaRPr b="0" lang="en-US" sz="1800" spc="-1" strike="noStrike">
              <a:solidFill>
                <a:srgbClr val="000000"/>
              </a:solidFill>
              <a:uFill>
                <a:solidFill>
                  <a:srgbClr val="ffffff"/>
                </a:solidFill>
              </a:uFill>
              <a:latin typeface="Arial"/>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4" name="" descr=""/>
          <p:cNvPicPr/>
          <p:nvPr/>
        </p:nvPicPr>
        <p:blipFill>
          <a:blip r:embed="rId1"/>
          <a:stretch/>
        </p:blipFill>
        <p:spPr>
          <a:xfrm>
            <a:off x="3003480" y="3258720"/>
            <a:ext cx="2450520" cy="640080"/>
          </a:xfrm>
          <a:prstGeom prst="rect">
            <a:avLst/>
          </a:prstGeom>
          <a:ln>
            <a:noFill/>
          </a:ln>
        </p:spPr>
      </p:pic>
      <p:sp>
        <p:nvSpPr>
          <p:cNvPr id="315" name="TextShape 1"/>
          <p:cNvSpPr txBox="1"/>
          <p:nvPr/>
        </p:nvSpPr>
        <p:spPr>
          <a:xfrm>
            <a:off x="739800" y="626400"/>
            <a:ext cx="8602920" cy="76608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Quadrupole Moment</a:t>
            </a:r>
            <a:endParaRPr b="0" lang="en-US" sz="4400" spc="-1" strike="noStrike">
              <a:solidFill>
                <a:srgbClr val="000000"/>
              </a:solidFill>
              <a:uFill>
                <a:solidFill>
                  <a:srgbClr val="ffffff"/>
                </a:solidFill>
              </a:uFill>
              <a:latin typeface="Arial"/>
            </a:endParaRPr>
          </a:p>
        </p:txBody>
      </p:sp>
      <p:sp>
        <p:nvSpPr>
          <p:cNvPr id="316" name="TextShape 2"/>
          <p:cNvSpPr txBox="1"/>
          <p:nvPr/>
        </p:nvSpPr>
        <p:spPr>
          <a:xfrm>
            <a:off x="822960" y="1371600"/>
            <a:ext cx="8607600" cy="457200"/>
          </a:xfrm>
          <a:prstGeom prst="rect">
            <a:avLst/>
          </a:prstGeom>
          <a:noFill/>
          <a:ln>
            <a:noFill/>
          </a:ln>
        </p:spPr>
        <p:txBody>
          <a:bodyPr lIns="0" rIns="0" tIns="0" bIns="0"/>
          <a:p>
            <a:r>
              <a:rPr b="0" lang="en-US" sz="2000" spc="-1" strike="noStrike">
                <a:solidFill>
                  <a:srgbClr val="000000"/>
                </a:solidFill>
                <a:uFill>
                  <a:solidFill>
                    <a:srgbClr val="ffffff"/>
                  </a:solidFill>
                </a:uFill>
                <a:latin typeface="Arial"/>
              </a:rPr>
              <a:t>Now          is the mass distribution of the source.</a:t>
            </a:r>
            <a:endParaRPr b="0" lang="en-US" sz="3200" spc="-1" strike="noStrike">
              <a:solidFill>
                <a:srgbClr val="000000"/>
              </a:solidFill>
              <a:uFill>
                <a:solidFill>
                  <a:srgbClr val="ffffff"/>
                </a:solidFill>
              </a:uFill>
              <a:latin typeface="Arial"/>
            </a:endParaRPr>
          </a:p>
        </p:txBody>
      </p:sp>
      <p:sp>
        <p:nvSpPr>
          <p:cNvPr id="317" name="TextShape 3"/>
          <p:cNvSpPr txBox="1"/>
          <p:nvPr/>
        </p:nvSpPr>
        <p:spPr>
          <a:xfrm>
            <a:off x="385200" y="3430080"/>
            <a:ext cx="2526480" cy="364680"/>
          </a:xfrm>
          <a:prstGeom prst="rect">
            <a:avLst/>
          </a:prstGeom>
          <a:noFill/>
          <a:ln>
            <a:noFill/>
          </a:ln>
        </p:spPr>
        <p:txBody>
          <a:bodyPr lIns="90000" rIns="90000" tIns="45000" bIns="45000"/>
          <a:p>
            <a:r>
              <a:rPr b="0" i="1" lang="en-US" sz="1800" spc="-1" strike="noStrike">
                <a:solidFill>
                  <a:srgbClr val="000000"/>
                </a:solidFill>
                <a:uFill>
                  <a:solidFill>
                    <a:srgbClr val="ffffff"/>
                  </a:solidFill>
                </a:uFill>
                <a:latin typeface="Arial"/>
              </a:rPr>
              <a:t>Electric</a:t>
            </a:r>
            <a:r>
              <a:rPr b="0" lang="en-US" sz="1800" spc="-1" strike="noStrike">
                <a:solidFill>
                  <a:srgbClr val="000000"/>
                </a:solidFill>
                <a:uFill>
                  <a:solidFill>
                    <a:srgbClr val="ffffff"/>
                  </a:solidFill>
                </a:uFill>
                <a:latin typeface="Arial"/>
              </a:rPr>
              <a:t> Dipole Moment</a:t>
            </a:r>
            <a:endParaRPr b="0" lang="en-US" sz="1800" spc="-1" strike="noStrike">
              <a:solidFill>
                <a:srgbClr val="000000"/>
              </a:solidFill>
              <a:uFill>
                <a:solidFill>
                  <a:srgbClr val="ffffff"/>
                </a:solidFill>
              </a:uFill>
              <a:latin typeface="Arial"/>
            </a:endParaRPr>
          </a:p>
        </p:txBody>
      </p:sp>
      <p:sp>
        <p:nvSpPr>
          <p:cNvPr id="318" name="TextShape 4"/>
          <p:cNvSpPr txBox="1"/>
          <p:nvPr/>
        </p:nvSpPr>
        <p:spPr>
          <a:xfrm>
            <a:off x="111960" y="5206320"/>
            <a:ext cx="3071880" cy="364680"/>
          </a:xfrm>
          <a:prstGeom prst="rect">
            <a:avLst/>
          </a:prstGeom>
          <a:noFill/>
          <a:ln>
            <a:noFill/>
          </a:ln>
        </p:spPr>
        <p:txBody>
          <a:bodyPr lIns="90000" rIns="90000" tIns="45000" bIns="45000"/>
          <a:p>
            <a:r>
              <a:rPr b="0" i="1" lang="en-US" sz="1800" spc="-1" strike="noStrike">
                <a:solidFill>
                  <a:srgbClr val="000000"/>
                </a:solidFill>
                <a:uFill>
                  <a:solidFill>
                    <a:srgbClr val="ffffff"/>
                  </a:solidFill>
                </a:uFill>
                <a:latin typeface="Arial"/>
              </a:rPr>
              <a:t>Electric</a:t>
            </a:r>
            <a:r>
              <a:rPr b="0" lang="en-US" sz="1800" spc="-1" strike="noStrike">
                <a:solidFill>
                  <a:srgbClr val="000000"/>
                </a:solidFill>
                <a:uFill>
                  <a:solidFill>
                    <a:srgbClr val="ffffff"/>
                  </a:solidFill>
                </a:uFill>
                <a:latin typeface="Arial"/>
              </a:rPr>
              <a:t> Quadrupole Moment</a:t>
            </a:r>
            <a:endParaRPr b="0" lang="en-US" sz="1800" spc="-1" strike="noStrike">
              <a:solidFill>
                <a:srgbClr val="000000"/>
              </a:solidFill>
              <a:uFill>
                <a:solidFill>
                  <a:srgbClr val="ffffff"/>
                </a:solidFill>
              </a:uFill>
              <a:latin typeface="Arial"/>
            </a:endParaRPr>
          </a:p>
        </p:txBody>
      </p:sp>
      <p:sp>
        <p:nvSpPr>
          <p:cNvPr id="319" name="TextShape 5"/>
          <p:cNvSpPr txBox="1"/>
          <p:nvPr/>
        </p:nvSpPr>
        <p:spPr>
          <a:xfrm>
            <a:off x="2104560" y="6586560"/>
            <a:ext cx="4818240" cy="364680"/>
          </a:xfrm>
          <a:prstGeom prst="rect">
            <a:avLst/>
          </a:prstGeom>
          <a:noFill/>
          <a:ln>
            <a:noFill/>
          </a:ln>
        </p:spPr>
        <p:txBody>
          <a:bodyPr lIns="90000" rIns="90000" tIns="45000" bIns="45000"/>
          <a:p>
            <a:pPr algn="ctr"/>
            <a:r>
              <a:rPr b="0" lang="en-US" sz="1800" spc="-1" strike="noStrike">
                <a:solidFill>
                  <a:srgbClr val="000000"/>
                </a:solidFill>
                <a:uFill>
                  <a:solidFill>
                    <a:srgbClr val="ffffff"/>
                  </a:solidFill>
                </a:uFill>
                <a:latin typeface="Arial"/>
              </a:rPr>
              <a:t>Ref: Misner, Thorne, and Wheeler, </a:t>
            </a:r>
            <a:r>
              <a:rPr b="0" i="1" lang="en-US" sz="1800" spc="-1" strike="noStrike">
                <a:solidFill>
                  <a:srgbClr val="000000"/>
                </a:solidFill>
                <a:uFill>
                  <a:solidFill>
                    <a:srgbClr val="ffffff"/>
                  </a:solidFill>
                </a:uFill>
                <a:latin typeface="Arial"/>
              </a:rPr>
              <a:t>Gravitation</a:t>
            </a:r>
            <a:endParaRPr b="0" lang="en-US" sz="1800" spc="-1" strike="noStrike">
              <a:solidFill>
                <a:srgbClr val="000000"/>
              </a:solidFill>
              <a:uFill>
                <a:solidFill>
                  <a:srgbClr val="ffffff"/>
                </a:solidFill>
              </a:uFill>
              <a:latin typeface="Arial"/>
            </a:endParaRPr>
          </a:p>
        </p:txBody>
      </p:sp>
      <p:sp>
        <p:nvSpPr>
          <p:cNvPr id="320" name="TextShape 6"/>
          <p:cNvSpPr txBox="1"/>
          <p:nvPr/>
        </p:nvSpPr>
        <p:spPr>
          <a:xfrm>
            <a:off x="822960" y="2646000"/>
            <a:ext cx="206892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Monopole Moment</a:t>
            </a:r>
            <a:endParaRPr b="0" lang="en-US" sz="1800" spc="-1" strike="noStrike">
              <a:solidFill>
                <a:srgbClr val="000000"/>
              </a:solidFill>
              <a:uFill>
                <a:solidFill>
                  <a:srgbClr val="ffffff"/>
                </a:solidFill>
              </a:uFill>
              <a:latin typeface="Arial"/>
            </a:endParaRPr>
          </a:p>
        </p:txBody>
      </p:sp>
      <p:sp>
        <p:nvSpPr>
          <p:cNvPr id="321" name="TextShape 7"/>
          <p:cNvSpPr txBox="1"/>
          <p:nvPr/>
        </p:nvSpPr>
        <p:spPr>
          <a:xfrm>
            <a:off x="235080" y="4199040"/>
            <a:ext cx="2703240" cy="364680"/>
          </a:xfrm>
          <a:prstGeom prst="rect">
            <a:avLst/>
          </a:prstGeom>
          <a:noFill/>
          <a:ln>
            <a:noFill/>
          </a:ln>
        </p:spPr>
        <p:txBody>
          <a:bodyPr lIns="90000" rIns="90000" tIns="45000" bIns="45000"/>
          <a:p>
            <a:r>
              <a:rPr b="0" i="1" lang="en-US" sz="1800" spc="-1" strike="noStrike">
                <a:solidFill>
                  <a:srgbClr val="000000"/>
                </a:solidFill>
                <a:uFill>
                  <a:solidFill>
                    <a:srgbClr val="ffffff"/>
                  </a:solidFill>
                </a:uFill>
                <a:latin typeface="Arial"/>
              </a:rPr>
              <a:t>Magnetic</a:t>
            </a:r>
            <a:r>
              <a:rPr b="0" lang="en-US" sz="1800" spc="-1" strike="noStrike">
                <a:solidFill>
                  <a:srgbClr val="000000"/>
                </a:solidFill>
                <a:uFill>
                  <a:solidFill>
                    <a:srgbClr val="ffffff"/>
                  </a:solidFill>
                </a:uFill>
                <a:latin typeface="Arial"/>
              </a:rPr>
              <a:t> Dipole Moment</a:t>
            </a:r>
            <a:endParaRPr b="0" lang="en-US" sz="1800" spc="-1" strike="noStrike">
              <a:solidFill>
                <a:srgbClr val="000000"/>
              </a:solidFill>
              <a:uFill>
                <a:solidFill>
                  <a:srgbClr val="ffffff"/>
                </a:solidFill>
              </a:uFill>
              <a:latin typeface="Arial"/>
            </a:endParaRPr>
          </a:p>
        </p:txBody>
      </p:sp>
      <p:pic>
        <p:nvPicPr>
          <p:cNvPr id="322" name="" descr=""/>
          <p:cNvPicPr/>
          <p:nvPr/>
        </p:nvPicPr>
        <p:blipFill>
          <a:blip r:embed="rId2"/>
          <a:stretch/>
        </p:blipFill>
        <p:spPr>
          <a:xfrm>
            <a:off x="6142320" y="5633280"/>
            <a:ext cx="3776400" cy="694800"/>
          </a:xfrm>
          <a:prstGeom prst="rect">
            <a:avLst/>
          </a:prstGeom>
          <a:ln>
            <a:noFill/>
          </a:ln>
        </p:spPr>
      </p:pic>
      <p:pic>
        <p:nvPicPr>
          <p:cNvPr id="323" name="" descr=""/>
          <p:cNvPicPr/>
          <p:nvPr/>
        </p:nvPicPr>
        <p:blipFill>
          <a:blip r:embed="rId3"/>
          <a:stretch/>
        </p:blipFill>
        <p:spPr>
          <a:xfrm>
            <a:off x="7265880" y="3197520"/>
            <a:ext cx="2734200" cy="731520"/>
          </a:xfrm>
          <a:prstGeom prst="rect">
            <a:avLst/>
          </a:prstGeom>
          <a:ln>
            <a:noFill/>
          </a:ln>
        </p:spPr>
      </p:pic>
      <p:pic>
        <p:nvPicPr>
          <p:cNvPr id="324" name="" descr=""/>
          <p:cNvPicPr/>
          <p:nvPr/>
        </p:nvPicPr>
        <p:blipFill>
          <a:blip r:embed="rId4"/>
          <a:stretch/>
        </p:blipFill>
        <p:spPr>
          <a:xfrm>
            <a:off x="1424880" y="1371600"/>
            <a:ext cx="603360" cy="365760"/>
          </a:xfrm>
          <a:prstGeom prst="rect">
            <a:avLst/>
          </a:prstGeom>
          <a:ln>
            <a:noFill/>
          </a:ln>
        </p:spPr>
      </p:pic>
      <p:pic>
        <p:nvPicPr>
          <p:cNvPr id="325" name="" descr=""/>
          <p:cNvPicPr/>
          <p:nvPr/>
        </p:nvPicPr>
        <p:blipFill>
          <a:blip r:embed="rId5"/>
          <a:stretch/>
        </p:blipFill>
        <p:spPr>
          <a:xfrm>
            <a:off x="3025440" y="2512800"/>
            <a:ext cx="2450520" cy="640080"/>
          </a:xfrm>
          <a:prstGeom prst="rect">
            <a:avLst/>
          </a:prstGeom>
          <a:ln>
            <a:noFill/>
          </a:ln>
        </p:spPr>
      </p:pic>
      <p:sp>
        <p:nvSpPr>
          <p:cNvPr id="326" name="Line 8"/>
          <p:cNvSpPr/>
          <p:nvPr/>
        </p:nvSpPr>
        <p:spPr>
          <a:xfrm flipH="1">
            <a:off x="5303520" y="2194560"/>
            <a:ext cx="365760" cy="365760"/>
          </a:xfrm>
          <a:prstGeom prst="line">
            <a:avLst/>
          </a:prstGeom>
          <a:ln w="38160">
            <a:solidFill>
              <a:srgbClr val="ff0000"/>
            </a:solidFill>
            <a:round/>
            <a:tailEnd len="med" type="triangle" w="med"/>
          </a:ln>
        </p:spPr>
        <p:style>
          <a:lnRef idx="0"/>
          <a:fillRef idx="0"/>
          <a:effectRef idx="0"/>
          <a:fontRef idx="minor"/>
        </p:style>
      </p:sp>
      <p:sp>
        <p:nvSpPr>
          <p:cNvPr id="327" name="TextShape 9"/>
          <p:cNvSpPr txBox="1"/>
          <p:nvPr/>
        </p:nvSpPr>
        <p:spPr>
          <a:xfrm>
            <a:off x="5652720" y="2034000"/>
            <a:ext cx="3359880" cy="364680"/>
          </a:xfrm>
          <a:prstGeom prst="rect">
            <a:avLst/>
          </a:prstGeom>
          <a:noFill/>
          <a:ln>
            <a:noFill/>
          </a:ln>
        </p:spPr>
        <p:txBody>
          <a:bodyPr lIns="90000" rIns="90000" tIns="45000" bIns="45000"/>
          <a:p>
            <a:r>
              <a:rPr b="0" lang="en-US" sz="1800" spc="-1" strike="noStrike">
                <a:solidFill>
                  <a:srgbClr val="ff0000"/>
                </a:solidFill>
                <a:uFill>
                  <a:solidFill>
                    <a:srgbClr val="ffffff"/>
                  </a:solidFill>
                </a:uFill>
                <a:latin typeface="Arial"/>
              </a:rPr>
              <a:t>Mass is conserved, dM/dt = 0.</a:t>
            </a:r>
            <a:endParaRPr b="0" lang="en-US" sz="1800" spc="-1" strike="noStrike">
              <a:solidFill>
                <a:srgbClr val="000000"/>
              </a:solidFill>
              <a:uFill>
                <a:solidFill>
                  <a:srgbClr val="ffffff"/>
                </a:solidFill>
              </a:uFill>
              <a:latin typeface="Arial"/>
            </a:endParaRPr>
          </a:p>
        </p:txBody>
      </p:sp>
      <p:pic>
        <p:nvPicPr>
          <p:cNvPr id="328" name="" descr=""/>
          <p:cNvPicPr/>
          <p:nvPr/>
        </p:nvPicPr>
        <p:blipFill>
          <a:blip r:embed="rId6"/>
          <a:stretch/>
        </p:blipFill>
        <p:spPr>
          <a:xfrm>
            <a:off x="3017520" y="4023360"/>
            <a:ext cx="2560320" cy="640080"/>
          </a:xfrm>
          <a:prstGeom prst="rect">
            <a:avLst/>
          </a:prstGeom>
          <a:ln>
            <a:noFill/>
          </a:ln>
        </p:spPr>
      </p:pic>
      <p:pic>
        <p:nvPicPr>
          <p:cNvPr id="329" name="" descr=""/>
          <p:cNvPicPr/>
          <p:nvPr/>
        </p:nvPicPr>
        <p:blipFill>
          <a:blip r:embed="rId7"/>
          <a:stretch/>
        </p:blipFill>
        <p:spPr>
          <a:xfrm>
            <a:off x="3220920" y="5065200"/>
            <a:ext cx="2670120" cy="640080"/>
          </a:xfrm>
          <a:prstGeom prst="rect">
            <a:avLst/>
          </a:prstGeom>
          <a:ln>
            <a:noFill/>
          </a:ln>
        </p:spPr>
      </p:pic>
      <p:pic>
        <p:nvPicPr>
          <p:cNvPr id="330" name="" descr=""/>
          <p:cNvPicPr/>
          <p:nvPr/>
        </p:nvPicPr>
        <p:blipFill>
          <a:blip r:embed="rId8"/>
          <a:stretch/>
        </p:blipFill>
        <p:spPr>
          <a:xfrm>
            <a:off x="6309360" y="4389120"/>
            <a:ext cx="3611880" cy="640080"/>
          </a:xfrm>
          <a:prstGeom prst="rect">
            <a:avLst/>
          </a:prstGeom>
          <a:ln>
            <a:noFill/>
          </a:ln>
        </p:spPr>
      </p:pic>
      <p:pic>
        <p:nvPicPr>
          <p:cNvPr id="331" name="" descr=""/>
          <p:cNvPicPr/>
          <p:nvPr/>
        </p:nvPicPr>
        <p:blipFill>
          <a:blip r:embed="rId9"/>
          <a:stretch/>
        </p:blipFill>
        <p:spPr>
          <a:xfrm>
            <a:off x="7229520" y="2489400"/>
            <a:ext cx="2496240" cy="658440"/>
          </a:xfrm>
          <a:prstGeom prst="rect">
            <a:avLst/>
          </a:prstGeom>
          <a:ln>
            <a:noFill/>
          </a:ln>
        </p:spPr>
      </p:pic>
      <p:sp>
        <p:nvSpPr>
          <p:cNvPr id="332" name="Line 10"/>
          <p:cNvSpPr/>
          <p:nvPr/>
        </p:nvSpPr>
        <p:spPr>
          <a:xfrm flipH="1">
            <a:off x="5349240" y="3013200"/>
            <a:ext cx="365760" cy="365760"/>
          </a:xfrm>
          <a:prstGeom prst="line">
            <a:avLst/>
          </a:prstGeom>
          <a:ln w="38160">
            <a:solidFill>
              <a:srgbClr val="ff0000"/>
            </a:solidFill>
            <a:round/>
            <a:tailEnd len="med" type="triangle" w="med"/>
          </a:ln>
        </p:spPr>
        <p:style>
          <a:lnRef idx="0"/>
          <a:fillRef idx="0"/>
          <a:effectRef idx="0"/>
          <a:fontRef idx="minor"/>
        </p:style>
      </p:sp>
      <p:sp>
        <p:nvSpPr>
          <p:cNvPr id="333" name="TextShape 11"/>
          <p:cNvSpPr txBox="1"/>
          <p:nvPr/>
        </p:nvSpPr>
        <p:spPr>
          <a:xfrm>
            <a:off x="5653080" y="2826360"/>
            <a:ext cx="3359880" cy="649800"/>
          </a:xfrm>
          <a:prstGeom prst="rect">
            <a:avLst/>
          </a:prstGeom>
          <a:noFill/>
          <a:ln>
            <a:noFill/>
          </a:ln>
        </p:spPr>
        <p:txBody>
          <a:bodyPr lIns="90000" rIns="90000" tIns="45000" bIns="45000"/>
          <a:p>
            <a:r>
              <a:rPr b="0" lang="en-US" sz="1800" spc="-1" strike="noStrike">
                <a:solidFill>
                  <a:srgbClr val="ff0000"/>
                </a:solidFill>
                <a:uFill>
                  <a:solidFill>
                    <a:srgbClr val="ffffff"/>
                  </a:solidFill>
                </a:uFill>
                <a:latin typeface="Arial"/>
              </a:rPr>
              <a:t>Center of Mass</a:t>
            </a:r>
            <a:endParaRPr b="0" lang="en-US" sz="1800" spc="-1" strike="noStrike">
              <a:solidFill>
                <a:srgbClr val="000000"/>
              </a:solidFill>
              <a:uFill>
                <a:solidFill>
                  <a:srgbClr val="ffffff"/>
                </a:solidFill>
              </a:uFill>
              <a:latin typeface="Arial"/>
            </a:endParaRPr>
          </a:p>
          <a:p>
            <a:r>
              <a:rPr b="0" lang="en-US" sz="1800" spc="-1" strike="noStrike">
                <a:solidFill>
                  <a:srgbClr val="ff0000"/>
                </a:solidFill>
                <a:uFill>
                  <a:solidFill>
                    <a:srgbClr val="ffffff"/>
                  </a:solidFill>
                </a:uFill>
                <a:latin typeface="Arial"/>
              </a:rPr>
              <a:t>does not change.</a:t>
            </a:r>
            <a:endParaRPr b="0" lang="en-US" sz="1800" spc="-1" strike="noStrike">
              <a:solidFill>
                <a:srgbClr val="000000"/>
              </a:solidFill>
              <a:uFill>
                <a:solidFill>
                  <a:srgbClr val="ffffff"/>
                </a:solidFill>
              </a:uFill>
              <a:latin typeface="Arial"/>
            </a:endParaRPr>
          </a:p>
        </p:txBody>
      </p:sp>
      <p:sp>
        <p:nvSpPr>
          <p:cNvPr id="334" name="TextShape 12"/>
          <p:cNvSpPr txBox="1"/>
          <p:nvPr/>
        </p:nvSpPr>
        <p:spPr>
          <a:xfrm>
            <a:off x="5653440" y="3654720"/>
            <a:ext cx="3359880" cy="649800"/>
          </a:xfrm>
          <a:prstGeom prst="rect">
            <a:avLst/>
          </a:prstGeom>
          <a:noFill/>
          <a:ln>
            <a:noFill/>
          </a:ln>
        </p:spPr>
        <p:txBody>
          <a:bodyPr lIns="90000" rIns="90000" tIns="45000" bIns="45000"/>
          <a:p>
            <a:r>
              <a:rPr b="0" lang="en-US" sz="1800" spc="-1" strike="noStrike">
                <a:solidFill>
                  <a:srgbClr val="ff0000"/>
                </a:solidFill>
                <a:uFill>
                  <a:solidFill>
                    <a:srgbClr val="ffffff"/>
                  </a:solidFill>
                </a:uFill>
                <a:latin typeface="Arial"/>
              </a:rPr>
              <a:t>Angular Momentum</a:t>
            </a:r>
            <a:endParaRPr b="0" lang="en-US" sz="1800" spc="-1" strike="noStrike">
              <a:solidFill>
                <a:srgbClr val="000000"/>
              </a:solidFill>
              <a:uFill>
                <a:solidFill>
                  <a:srgbClr val="ffffff"/>
                </a:solidFill>
              </a:uFill>
              <a:latin typeface="Arial"/>
            </a:endParaRPr>
          </a:p>
          <a:p>
            <a:r>
              <a:rPr b="0" lang="en-US" sz="1800" spc="-1" strike="noStrike">
                <a:solidFill>
                  <a:srgbClr val="ff0000"/>
                </a:solidFill>
                <a:uFill>
                  <a:solidFill>
                    <a:srgbClr val="ffffff"/>
                  </a:solidFill>
                </a:uFill>
                <a:latin typeface="Arial"/>
              </a:rPr>
              <a:t>does not change.</a:t>
            </a:r>
            <a:endParaRPr b="0" lang="en-US" sz="1800" spc="-1" strike="noStrike">
              <a:solidFill>
                <a:srgbClr val="000000"/>
              </a:solidFill>
              <a:uFill>
                <a:solidFill>
                  <a:srgbClr val="ffffff"/>
                </a:solidFill>
              </a:uFill>
              <a:latin typeface="Arial"/>
            </a:endParaRPr>
          </a:p>
        </p:txBody>
      </p:sp>
      <p:sp>
        <p:nvSpPr>
          <p:cNvPr id="335" name="Line 13"/>
          <p:cNvSpPr/>
          <p:nvPr/>
        </p:nvSpPr>
        <p:spPr>
          <a:xfrm flipH="1">
            <a:off x="5286960" y="3831840"/>
            <a:ext cx="365760" cy="365760"/>
          </a:xfrm>
          <a:prstGeom prst="line">
            <a:avLst/>
          </a:prstGeom>
          <a:ln w="38160">
            <a:solidFill>
              <a:srgbClr val="ff0000"/>
            </a:solidFill>
            <a:round/>
            <a:tailEnd len="med" type="triangle" w="med"/>
          </a:ln>
        </p:spPr>
        <p:style>
          <a:lnRef idx="0"/>
          <a:fillRef idx="0"/>
          <a:effectRef idx="0"/>
          <a:fontRef idx="minor"/>
        </p:style>
      </p:sp>
      <p:sp>
        <p:nvSpPr>
          <p:cNvPr id="336" name="TextShape 14"/>
          <p:cNvSpPr txBox="1"/>
          <p:nvPr/>
        </p:nvSpPr>
        <p:spPr>
          <a:xfrm>
            <a:off x="5869800" y="5167080"/>
            <a:ext cx="4147560" cy="364680"/>
          </a:xfrm>
          <a:prstGeom prst="rect">
            <a:avLst/>
          </a:prstGeom>
          <a:noFill/>
          <a:ln>
            <a:noFill/>
          </a:ln>
        </p:spPr>
        <p:txBody>
          <a:bodyPr lIns="90000" rIns="90000" tIns="45000" bIns="45000"/>
          <a:p>
            <a:r>
              <a:rPr b="1" lang="en-US" sz="1800" spc="-1" strike="noStrike">
                <a:solidFill>
                  <a:srgbClr val="ff0000"/>
                </a:solidFill>
                <a:uFill>
                  <a:solidFill>
                    <a:srgbClr val="ffffff"/>
                  </a:solidFill>
                </a:uFill>
                <a:latin typeface="Arial"/>
              </a:rPr>
              <a:t>First non-zero moment!  Quadrupole</a:t>
            </a:r>
            <a:endParaRPr b="0" lang="en-US" sz="1800" spc="-1" strike="noStrike">
              <a:solidFill>
                <a:srgbClr val="000000"/>
              </a:solidFill>
              <a:uFill>
                <a:solidFill>
                  <a:srgbClr val="ffffff"/>
                </a:solidFill>
              </a:uFill>
              <a:latin typeface="Arial"/>
            </a:endParaRPr>
          </a:p>
        </p:txBody>
      </p:sp>
      <p:sp>
        <p:nvSpPr>
          <p:cNvPr id="337" name="Line 15"/>
          <p:cNvSpPr/>
          <p:nvPr/>
        </p:nvSpPr>
        <p:spPr>
          <a:xfrm>
            <a:off x="914400" y="5669280"/>
            <a:ext cx="2103120" cy="0"/>
          </a:xfrm>
          <a:prstGeom prst="line">
            <a:avLst/>
          </a:prstGeom>
          <a:ln w="57240">
            <a:solidFill>
              <a:srgbClr val="ff0000"/>
            </a:solidFill>
            <a:round/>
          </a:ln>
        </p:spPr>
        <p:style>
          <a:lnRef idx="0"/>
          <a:fillRef idx="0"/>
          <a:effectRef idx="0"/>
          <a:fontRef idx="minor"/>
        </p:style>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TextShape 1"/>
          <p:cNvSpPr txBox="1"/>
          <p:nvPr/>
        </p:nvSpPr>
        <p:spPr>
          <a:xfrm>
            <a:off x="739800" y="677520"/>
            <a:ext cx="8602920" cy="102420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Quadrupole Moments</a:t>
            </a:r>
            <a:endParaRPr b="0" lang="en-US" sz="4400" spc="-1" strike="noStrike">
              <a:solidFill>
                <a:srgbClr val="000000"/>
              </a:solidFill>
              <a:uFill>
                <a:solidFill>
                  <a:srgbClr val="ffffff"/>
                </a:solidFill>
              </a:uFill>
              <a:latin typeface="Arial"/>
            </a:endParaRPr>
          </a:p>
        </p:txBody>
      </p:sp>
      <p:sp>
        <p:nvSpPr>
          <p:cNvPr id="339" name="TextShape 2"/>
          <p:cNvSpPr txBox="1"/>
          <p:nvPr/>
        </p:nvSpPr>
        <p:spPr>
          <a:xfrm>
            <a:off x="739800" y="2101320"/>
            <a:ext cx="4472280" cy="100800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m1 fixed and m2 in circular orbit</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quadrupole moment is:</a:t>
            </a:r>
            <a:endParaRPr b="0" lang="en-US" sz="3200" spc="-1" strike="noStrike">
              <a:solidFill>
                <a:srgbClr val="000000"/>
              </a:solidFill>
              <a:uFill>
                <a:solidFill>
                  <a:srgbClr val="ffffff"/>
                </a:solidFill>
              </a:uFill>
              <a:latin typeface="Arial"/>
            </a:endParaRPr>
          </a:p>
        </p:txBody>
      </p:sp>
      <p:pic>
        <p:nvPicPr>
          <p:cNvPr id="340" name="" descr=""/>
          <p:cNvPicPr/>
          <p:nvPr/>
        </p:nvPicPr>
        <p:blipFill>
          <a:blip r:embed="rId1"/>
          <a:stretch/>
        </p:blipFill>
        <p:spPr>
          <a:xfrm>
            <a:off x="5486400" y="2194560"/>
            <a:ext cx="3657600" cy="1252800"/>
          </a:xfrm>
          <a:prstGeom prst="rect">
            <a:avLst/>
          </a:prstGeom>
          <a:ln>
            <a:noFill/>
          </a:ln>
        </p:spPr>
      </p:pic>
      <p:sp>
        <p:nvSpPr>
          <p:cNvPr id="341" name="Line 3"/>
          <p:cNvSpPr/>
          <p:nvPr/>
        </p:nvSpPr>
        <p:spPr>
          <a:xfrm flipV="1">
            <a:off x="8886240" y="1554480"/>
            <a:ext cx="0" cy="1005840"/>
          </a:xfrm>
          <a:prstGeom prst="line">
            <a:avLst/>
          </a:prstGeom>
          <a:ln w="38160">
            <a:solidFill>
              <a:srgbClr val="ff0000"/>
            </a:solidFill>
            <a:round/>
            <a:tailEnd len="med" type="triangle" w="med"/>
          </a:ln>
        </p:spPr>
        <p:style>
          <a:lnRef idx="0"/>
          <a:fillRef idx="0"/>
          <a:effectRef idx="0"/>
          <a:fontRef idx="minor"/>
        </p:style>
      </p:sp>
      <p:sp>
        <p:nvSpPr>
          <p:cNvPr id="342" name="TextShape 4"/>
          <p:cNvSpPr txBox="1"/>
          <p:nvPr/>
        </p:nvSpPr>
        <p:spPr>
          <a:xfrm>
            <a:off x="5720040" y="1829880"/>
            <a:ext cx="49788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m1</a:t>
            </a:r>
            <a:endParaRPr b="0" lang="en-US" sz="1800" spc="-1" strike="noStrike">
              <a:solidFill>
                <a:srgbClr val="000000"/>
              </a:solidFill>
              <a:uFill>
                <a:solidFill>
                  <a:srgbClr val="ffffff"/>
                </a:solidFill>
              </a:uFill>
              <a:latin typeface="Arial"/>
            </a:endParaRPr>
          </a:p>
        </p:txBody>
      </p:sp>
      <p:sp>
        <p:nvSpPr>
          <p:cNvPr id="343" name="TextShape 5"/>
          <p:cNvSpPr txBox="1"/>
          <p:nvPr/>
        </p:nvSpPr>
        <p:spPr>
          <a:xfrm>
            <a:off x="8996400" y="2982240"/>
            <a:ext cx="49788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m2</a:t>
            </a:r>
            <a:endParaRPr b="0" lang="en-US" sz="1800" spc="-1" strike="noStrike">
              <a:solidFill>
                <a:srgbClr val="000000"/>
              </a:solidFill>
              <a:uFill>
                <a:solidFill>
                  <a:srgbClr val="ffffff"/>
                </a:solidFill>
              </a:uFill>
              <a:latin typeface="Arial"/>
            </a:endParaRPr>
          </a:p>
        </p:txBody>
      </p:sp>
      <p:pic>
        <p:nvPicPr>
          <p:cNvPr id="344" name="" descr=""/>
          <p:cNvPicPr/>
          <p:nvPr/>
        </p:nvPicPr>
        <p:blipFill>
          <a:blip r:embed="rId2"/>
          <a:stretch/>
        </p:blipFill>
        <p:spPr>
          <a:xfrm>
            <a:off x="1097280" y="3117960"/>
            <a:ext cx="4572000" cy="631080"/>
          </a:xfrm>
          <a:prstGeom prst="rect">
            <a:avLst/>
          </a:prstGeom>
          <a:ln>
            <a:noFill/>
          </a:ln>
        </p:spPr>
      </p:pic>
      <p:sp>
        <p:nvSpPr>
          <p:cNvPr id="345" name="TextShape 6"/>
          <p:cNvSpPr txBox="1"/>
          <p:nvPr/>
        </p:nvSpPr>
        <p:spPr>
          <a:xfrm>
            <a:off x="740160" y="3901320"/>
            <a:ext cx="4472280" cy="100800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monopole moment is:  m1+m2</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dipole moment is:</a:t>
            </a:r>
            <a:endParaRPr b="0" lang="en-US" sz="3200" spc="-1" strike="noStrike">
              <a:solidFill>
                <a:srgbClr val="000000"/>
              </a:solidFill>
              <a:uFill>
                <a:solidFill>
                  <a:srgbClr val="ffffff"/>
                </a:solidFill>
              </a:uFill>
              <a:latin typeface="Arial"/>
            </a:endParaRPr>
          </a:p>
        </p:txBody>
      </p:sp>
      <p:pic>
        <p:nvPicPr>
          <p:cNvPr id="346" name="" descr=""/>
          <p:cNvPicPr/>
          <p:nvPr/>
        </p:nvPicPr>
        <p:blipFill>
          <a:blip r:embed="rId3"/>
          <a:stretch/>
        </p:blipFill>
        <p:spPr>
          <a:xfrm>
            <a:off x="3566160" y="4581000"/>
            <a:ext cx="914400" cy="631080"/>
          </a:xfrm>
          <a:prstGeom prst="rect">
            <a:avLst/>
          </a:prstGeom>
          <a:ln>
            <a:noFill/>
          </a:ln>
        </p:spPr>
      </p:pic>
      <p:pic>
        <p:nvPicPr>
          <p:cNvPr id="347" name="" descr=""/>
          <p:cNvPicPr/>
          <p:nvPr/>
        </p:nvPicPr>
        <p:blipFill>
          <a:blip r:embed="rId4"/>
          <a:stretch/>
        </p:blipFill>
        <p:spPr>
          <a:xfrm>
            <a:off x="8412480" y="3474720"/>
            <a:ext cx="1188720" cy="576000"/>
          </a:xfrm>
          <a:prstGeom prst="rect">
            <a:avLst/>
          </a:prstGeom>
          <a:ln>
            <a:noFill/>
          </a:ln>
        </p:spPr>
      </p:pic>
      <p:pic>
        <p:nvPicPr>
          <p:cNvPr id="348" name="" descr=""/>
          <p:cNvPicPr/>
          <p:nvPr/>
        </p:nvPicPr>
        <p:blipFill>
          <a:blip r:embed="rId5"/>
          <a:stretch/>
        </p:blipFill>
        <p:spPr>
          <a:xfrm>
            <a:off x="6446520" y="3474720"/>
            <a:ext cx="411480" cy="56700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TextShape 1"/>
          <p:cNvSpPr txBox="1"/>
          <p:nvPr/>
        </p:nvSpPr>
        <p:spPr>
          <a:xfrm>
            <a:off x="503640" y="517320"/>
            <a:ext cx="9068760" cy="7963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GW strain for Circular Orbit</a:t>
            </a:r>
            <a:endParaRPr b="0" lang="en-US" sz="4400" spc="-1" strike="noStrike">
              <a:solidFill>
                <a:srgbClr val="000000"/>
              </a:solidFill>
              <a:uFill>
                <a:solidFill>
                  <a:srgbClr val="ffffff"/>
                </a:solidFill>
              </a:uFill>
              <a:latin typeface="Arial"/>
            </a:endParaRPr>
          </a:p>
        </p:txBody>
      </p:sp>
      <p:pic>
        <p:nvPicPr>
          <p:cNvPr id="350" name="" descr=""/>
          <p:cNvPicPr/>
          <p:nvPr/>
        </p:nvPicPr>
        <p:blipFill>
          <a:blip r:embed="rId1"/>
          <a:stretch/>
        </p:blipFill>
        <p:spPr>
          <a:xfrm>
            <a:off x="876600" y="1548720"/>
            <a:ext cx="2322720" cy="914040"/>
          </a:xfrm>
          <a:prstGeom prst="rect">
            <a:avLst/>
          </a:prstGeom>
          <a:ln>
            <a:noFill/>
          </a:ln>
        </p:spPr>
      </p:pic>
      <p:pic>
        <p:nvPicPr>
          <p:cNvPr id="351" name="" descr=""/>
          <p:cNvPicPr/>
          <p:nvPr/>
        </p:nvPicPr>
        <p:blipFill>
          <a:blip r:embed="rId2"/>
          <a:stretch/>
        </p:blipFill>
        <p:spPr>
          <a:xfrm>
            <a:off x="863640" y="2576520"/>
            <a:ext cx="2883960" cy="1076040"/>
          </a:xfrm>
          <a:prstGeom prst="rect">
            <a:avLst/>
          </a:prstGeom>
          <a:ln>
            <a:noFill/>
          </a:ln>
        </p:spPr>
      </p:pic>
      <p:pic>
        <p:nvPicPr>
          <p:cNvPr id="352" name="" descr=""/>
          <p:cNvPicPr/>
          <p:nvPr/>
        </p:nvPicPr>
        <p:blipFill>
          <a:blip r:embed="rId3"/>
          <a:stretch/>
        </p:blipFill>
        <p:spPr>
          <a:xfrm>
            <a:off x="5923080" y="1353600"/>
            <a:ext cx="3896640" cy="5996520"/>
          </a:xfrm>
          <a:prstGeom prst="rect">
            <a:avLst/>
          </a:prstGeom>
          <a:ln>
            <a:noFill/>
          </a:ln>
        </p:spPr>
      </p:pic>
      <p:pic>
        <p:nvPicPr>
          <p:cNvPr id="353" name="" descr=""/>
          <p:cNvPicPr/>
          <p:nvPr/>
        </p:nvPicPr>
        <p:blipFill>
          <a:blip r:embed="rId4"/>
          <a:stretch/>
        </p:blipFill>
        <p:spPr>
          <a:xfrm>
            <a:off x="273960" y="3926880"/>
            <a:ext cx="5635800" cy="847440"/>
          </a:xfrm>
          <a:prstGeom prst="rect">
            <a:avLst/>
          </a:prstGeom>
          <a:ln>
            <a:noFill/>
          </a:ln>
        </p:spPr>
      </p:pic>
      <p:pic>
        <p:nvPicPr>
          <p:cNvPr id="354" name="" descr=""/>
          <p:cNvPicPr/>
          <p:nvPr/>
        </p:nvPicPr>
        <p:blipFill>
          <a:blip r:embed="rId5"/>
          <a:stretch/>
        </p:blipFill>
        <p:spPr>
          <a:xfrm>
            <a:off x="280800" y="4944960"/>
            <a:ext cx="4655160" cy="628200"/>
          </a:xfrm>
          <a:prstGeom prst="rect">
            <a:avLst/>
          </a:prstGeom>
          <a:ln>
            <a:noFill/>
          </a:ln>
        </p:spPr>
      </p:pic>
      <p:sp>
        <p:nvSpPr>
          <p:cNvPr id="355" name="TextShape 2"/>
          <p:cNvSpPr txBox="1"/>
          <p:nvPr/>
        </p:nvSpPr>
        <p:spPr>
          <a:xfrm>
            <a:off x="365760" y="5787360"/>
            <a:ext cx="5281200" cy="1626120"/>
          </a:xfrm>
          <a:prstGeom prst="rect">
            <a:avLst/>
          </a:prstGeom>
          <a:noFill/>
          <a:ln>
            <a:noFill/>
          </a:ln>
        </p:spPr>
        <p:txBody>
          <a:bodyPr lIns="90000" rIns="90000" tIns="45000" bIns="45000"/>
          <a:p>
            <a:pPr marL="216000" indent="-216000">
              <a:buClr>
                <a:srgbClr val="000000"/>
              </a:buClr>
              <a:buSzPct val="45000"/>
              <a:buFont typeface="Wingdings" charset="2"/>
              <a:buChar char=""/>
            </a:pPr>
            <a:r>
              <a:rPr b="0" lang="en-US" sz="1800" spc="-1" strike="noStrike">
                <a:solidFill>
                  <a:srgbClr val="000000"/>
                </a:solidFill>
                <a:uFill>
                  <a:solidFill>
                    <a:srgbClr val="ffffff"/>
                  </a:solidFill>
                </a:uFill>
                <a:latin typeface="Arial"/>
              </a:rPr>
              <a:t>rs1 is 2GM_1/c^2, Schwarzschild radius for </a:t>
            </a: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mass M_1, etc.</a:t>
            </a:r>
            <a:endParaRPr b="0" lang="en-US" sz="1800" spc="-1" strike="noStrike">
              <a:solidFill>
                <a:srgbClr val="000000"/>
              </a:solidFill>
              <a:uFill>
                <a:solidFill>
                  <a:srgbClr val="ffffff"/>
                </a:solidFill>
              </a:uFill>
              <a:latin typeface="Arial"/>
            </a:endParaRPr>
          </a:p>
          <a:p>
            <a:pPr marL="216000" indent="-216000">
              <a:buClr>
                <a:srgbClr val="000000"/>
              </a:buClr>
              <a:buSzPct val="45000"/>
              <a:buFont typeface="Wingdings" charset="2"/>
              <a:buChar char=""/>
            </a:pPr>
            <a:r>
              <a:rPr b="0" lang="en-US" sz="1800" spc="-1" strike="noStrike">
                <a:solidFill>
                  <a:srgbClr val="000000"/>
                </a:solidFill>
                <a:uFill>
                  <a:solidFill>
                    <a:srgbClr val="ffffff"/>
                  </a:solidFill>
                </a:uFill>
                <a:latin typeface="Arial"/>
              </a:rPr>
              <a:t>r is distance from Earth to system.</a:t>
            </a:r>
            <a:endParaRPr b="0" lang="en-US" sz="1800" spc="-1" strike="noStrike">
              <a:solidFill>
                <a:srgbClr val="000000"/>
              </a:solidFill>
              <a:uFill>
                <a:solidFill>
                  <a:srgbClr val="ffffff"/>
                </a:solidFill>
              </a:uFill>
              <a:latin typeface="Arial"/>
            </a:endParaRPr>
          </a:p>
          <a:p>
            <a:pPr marL="216000" indent="-216000">
              <a:buClr>
                <a:srgbClr val="000000"/>
              </a:buClr>
              <a:buSzPct val="45000"/>
              <a:buFont typeface="Wingdings" charset="2"/>
              <a:buChar char=""/>
            </a:pPr>
            <a:r>
              <a:rPr b="0" lang="en-US" sz="1800" spc="-1" strike="noStrike">
                <a:solidFill>
                  <a:srgbClr val="000000"/>
                </a:solidFill>
                <a:uFill>
                  <a:solidFill>
                    <a:srgbClr val="ffffff"/>
                  </a:solidFill>
                </a:uFill>
                <a:latin typeface="Arial"/>
              </a:rPr>
              <a:t>R is the separation of the two bodies.</a:t>
            </a: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r>
              <a:rPr b="0" lang="en-US" sz="1800" spc="-1" strike="noStrike">
                <a:solidFill>
                  <a:srgbClr val="000000"/>
                </a:solidFill>
                <a:uFill>
                  <a:solidFill>
                    <a:srgbClr val="ffffff"/>
                  </a:solidFill>
                </a:uFill>
                <a:latin typeface="Arial"/>
              </a:rPr>
              <a:t>ref: Maggiore around Eqn. 3.332.</a:t>
            </a:r>
            <a:endParaRPr b="0" lang="en-US" sz="1800" spc="-1" strike="noStrike">
              <a:solidFill>
                <a:srgbClr val="000000"/>
              </a:solidFill>
              <a:uFill>
                <a:solidFill>
                  <a:srgbClr val="ffffff"/>
                </a:solidFill>
              </a:uFill>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TextShape 1"/>
          <p:cNvSpPr txBox="1"/>
          <p:nvPr/>
        </p:nvSpPr>
        <p:spPr>
          <a:xfrm>
            <a:off x="739800" y="626400"/>
            <a:ext cx="8602920" cy="76608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Strain for binary system GW150914</a:t>
            </a:r>
            <a:endParaRPr b="0" lang="en-US" sz="4400" spc="-1" strike="noStrike">
              <a:solidFill>
                <a:srgbClr val="000000"/>
              </a:solidFill>
              <a:uFill>
                <a:solidFill>
                  <a:srgbClr val="ffffff"/>
                </a:solidFill>
              </a:uFill>
              <a:latin typeface="Arial"/>
            </a:endParaRPr>
          </a:p>
        </p:txBody>
      </p:sp>
      <p:sp>
        <p:nvSpPr>
          <p:cNvPr id="357" name="TextShape 2"/>
          <p:cNvSpPr txBox="1"/>
          <p:nvPr/>
        </p:nvSpPr>
        <p:spPr>
          <a:xfrm>
            <a:off x="739800" y="2100960"/>
            <a:ext cx="8607600" cy="150660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Now work it for our </a:t>
            </a:r>
            <a:r>
              <a:rPr b="1" lang="en-US" sz="2000" spc="-1" strike="noStrike">
                <a:solidFill>
                  <a:srgbClr val="000000"/>
                </a:solidFill>
                <a:uFill>
                  <a:solidFill>
                    <a:srgbClr val="ffffff"/>
                  </a:solidFill>
                </a:uFill>
                <a:latin typeface="Arial"/>
              </a:rPr>
              <a:t>GW150914</a:t>
            </a:r>
            <a:r>
              <a:rPr b="0" lang="en-US" sz="2000" spc="-1" strike="noStrike">
                <a:solidFill>
                  <a:srgbClr val="000000"/>
                </a:solidFill>
                <a:uFill>
                  <a:solidFill>
                    <a:srgbClr val="ffffff"/>
                  </a:solidFill>
                </a:uFill>
                <a:latin typeface="Arial"/>
              </a:rPr>
              <a:t>, 36 Msun, 29 Msun, at distance of 410 Mpc (1.3 billion ly), </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And separation of how much?</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Check the strain on slide 2. </a:t>
            </a:r>
            <a:endParaRPr b="0" lang="en-US" sz="3200" spc="-1" strike="noStrike">
              <a:solidFill>
                <a:srgbClr val="000000"/>
              </a:solidFill>
              <a:uFill>
                <a:solidFill>
                  <a:srgbClr val="ffffff"/>
                </a:solidFill>
              </a:uFill>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TextShape 1"/>
          <p:cNvSpPr txBox="1"/>
          <p:nvPr/>
        </p:nvSpPr>
        <p:spPr>
          <a:xfrm>
            <a:off x="503640" y="589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Strain Curves from Moore et al.  </a:t>
            </a:r>
            <a:endParaRPr b="0" lang="en-US" sz="4400" spc="-1" strike="noStrike">
              <a:solidFill>
                <a:srgbClr val="000000"/>
              </a:solidFill>
              <a:uFill>
                <a:solidFill>
                  <a:srgbClr val="ffffff"/>
                </a:solidFill>
              </a:uFill>
              <a:latin typeface="Arial"/>
            </a:endParaRPr>
          </a:p>
        </p:txBody>
      </p:sp>
      <p:pic>
        <p:nvPicPr>
          <p:cNvPr id="359" name="" descr=""/>
          <p:cNvPicPr/>
          <p:nvPr/>
        </p:nvPicPr>
        <p:blipFill>
          <a:blip r:embed="rId1"/>
          <a:stretch/>
        </p:blipFill>
        <p:spPr>
          <a:xfrm>
            <a:off x="199440" y="1152720"/>
            <a:ext cx="9672480" cy="6287040"/>
          </a:xfrm>
          <a:prstGeom prst="rect">
            <a:avLst/>
          </a:prstGeom>
          <a:ln>
            <a:noFill/>
          </a:ln>
        </p:spPr>
      </p:pic>
      <p:sp>
        <p:nvSpPr>
          <p:cNvPr id="360" name="TextShape 2"/>
          <p:cNvSpPr txBox="1"/>
          <p:nvPr/>
        </p:nvSpPr>
        <p:spPr>
          <a:xfrm>
            <a:off x="6767640" y="2451240"/>
            <a:ext cx="1744200" cy="364680"/>
          </a:xfrm>
          <a:prstGeom prst="rect">
            <a:avLst/>
          </a:prstGeom>
          <a:noFill/>
          <a:ln>
            <a:noFill/>
          </a:ln>
        </p:spPr>
        <p:txBody>
          <a:bodyPr lIns="90000" rIns="90000" tIns="45000" bIns="45000"/>
          <a:p>
            <a:r>
              <a:rPr b="1" lang="en-US" sz="1800" spc="-1" strike="noStrike">
                <a:solidFill>
                  <a:srgbClr val="ff0000"/>
                </a:solidFill>
                <a:uFill>
                  <a:solidFill>
                    <a:srgbClr val="ffffff"/>
                  </a:solidFill>
                </a:uFill>
                <a:latin typeface="Arial"/>
              </a:rPr>
              <a:t>Ground-based</a:t>
            </a:r>
            <a:endParaRPr b="0" lang="en-US" sz="1800" spc="-1" strike="noStrike">
              <a:solidFill>
                <a:srgbClr val="000000"/>
              </a:solidFill>
              <a:uFill>
                <a:solidFill>
                  <a:srgbClr val="ffffff"/>
                </a:solidFill>
              </a:uFill>
              <a:latin typeface="Arial"/>
            </a:endParaRPr>
          </a:p>
        </p:txBody>
      </p:sp>
      <p:sp>
        <p:nvSpPr>
          <p:cNvPr id="361" name="TextShape 3"/>
          <p:cNvSpPr txBox="1"/>
          <p:nvPr/>
        </p:nvSpPr>
        <p:spPr>
          <a:xfrm>
            <a:off x="4428000" y="2235600"/>
            <a:ext cx="1729080" cy="364680"/>
          </a:xfrm>
          <a:prstGeom prst="rect">
            <a:avLst/>
          </a:prstGeom>
          <a:noFill/>
          <a:ln>
            <a:noFill/>
          </a:ln>
        </p:spPr>
        <p:txBody>
          <a:bodyPr lIns="90000" rIns="90000" tIns="45000" bIns="45000"/>
          <a:p>
            <a:r>
              <a:rPr b="1" lang="en-US" sz="1800" spc="-1" strike="noStrike">
                <a:solidFill>
                  <a:srgbClr val="ff0000"/>
                </a:solidFill>
                <a:uFill>
                  <a:solidFill>
                    <a:srgbClr val="ffffff"/>
                  </a:solidFill>
                </a:uFill>
                <a:latin typeface="Arial"/>
              </a:rPr>
              <a:t>Spaced-based</a:t>
            </a:r>
            <a:endParaRPr b="0" lang="en-US" sz="1800" spc="-1" strike="noStrike">
              <a:solidFill>
                <a:srgbClr val="000000"/>
              </a:solidFill>
              <a:uFill>
                <a:solidFill>
                  <a:srgbClr val="ffffff"/>
                </a:solidFill>
              </a:uFill>
              <a:latin typeface="Arial"/>
            </a:endParaRPr>
          </a:p>
        </p:txBody>
      </p:sp>
      <p:sp>
        <p:nvSpPr>
          <p:cNvPr id="362" name="TextShape 4"/>
          <p:cNvSpPr txBox="1"/>
          <p:nvPr/>
        </p:nvSpPr>
        <p:spPr>
          <a:xfrm>
            <a:off x="1908360" y="1119960"/>
            <a:ext cx="2465280" cy="364680"/>
          </a:xfrm>
          <a:prstGeom prst="rect">
            <a:avLst/>
          </a:prstGeom>
          <a:noFill/>
          <a:ln>
            <a:noFill/>
          </a:ln>
        </p:spPr>
        <p:txBody>
          <a:bodyPr lIns="90000" rIns="90000" tIns="45000" bIns="45000"/>
          <a:p>
            <a:r>
              <a:rPr b="1" lang="en-US" sz="1800" spc="-1" strike="noStrike">
                <a:solidFill>
                  <a:srgbClr val="ff0000"/>
                </a:solidFill>
                <a:uFill>
                  <a:solidFill>
                    <a:srgbClr val="ffffff"/>
                  </a:solidFill>
                </a:uFill>
                <a:latin typeface="Arial"/>
              </a:rPr>
              <a:t>Pulsar Timing Arrays</a:t>
            </a:r>
            <a:endParaRPr b="0" lang="en-US" sz="1800" spc="-1" strike="noStrike">
              <a:solidFill>
                <a:srgbClr val="000000"/>
              </a:solidFill>
              <a:uFill>
                <a:solidFill>
                  <a:srgbClr val="ffffff"/>
                </a:solidFill>
              </a:uFill>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Gravitational Wave Spectrum</a:t>
            </a:r>
            <a:endParaRPr b="0" lang="en-US" sz="4400" spc="-1" strike="noStrike">
              <a:solidFill>
                <a:srgbClr val="000000"/>
              </a:solidFill>
              <a:uFill>
                <a:solidFill>
                  <a:srgbClr val="ffffff"/>
                </a:solidFill>
              </a:uFill>
              <a:latin typeface="Arial"/>
            </a:endParaRPr>
          </a:p>
        </p:txBody>
      </p:sp>
      <p:pic>
        <p:nvPicPr>
          <p:cNvPr id="364" name="" descr=""/>
          <p:cNvPicPr/>
          <p:nvPr/>
        </p:nvPicPr>
        <p:blipFill>
          <a:blip r:embed="rId1"/>
          <a:stretch/>
        </p:blipFill>
        <p:spPr>
          <a:xfrm>
            <a:off x="412920" y="1404720"/>
            <a:ext cx="9144000" cy="5468040"/>
          </a:xfrm>
          <a:prstGeom prst="rect">
            <a:avLst/>
          </a:prstGeom>
          <a:ln>
            <a:noFill/>
          </a:ln>
        </p:spPr>
      </p:pic>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Ground-Based, aka aLIGO</a:t>
            </a:r>
            <a:endParaRPr b="0" lang="en-US" sz="4400" spc="-1" strike="noStrike">
              <a:solidFill>
                <a:srgbClr val="000000"/>
              </a:solidFill>
              <a:uFill>
                <a:solidFill>
                  <a:srgbClr val="ffffff"/>
                </a:solidFill>
              </a:uFill>
              <a:latin typeface="Arial"/>
            </a:endParaRPr>
          </a:p>
        </p:txBody>
      </p:sp>
      <p:sp>
        <p:nvSpPr>
          <p:cNvPr id="366" name="TextShape 2"/>
          <p:cNvSpPr txBox="1"/>
          <p:nvPr/>
        </p:nvSpPr>
        <p:spPr>
          <a:xfrm>
            <a:off x="739800" y="2100960"/>
            <a:ext cx="8607600" cy="150660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Both interferometers using light as a clock to measure the change in lengths.</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1" lang="en-US" sz="2000" spc="-1" strike="noStrike">
                <a:solidFill>
                  <a:srgbClr val="000000"/>
                </a:solidFill>
                <a:uFill>
                  <a:solidFill>
                    <a:srgbClr val="ffffff"/>
                  </a:solidFill>
                </a:uFill>
                <a:latin typeface="Arial"/>
              </a:rPr>
              <a:t>More tomorrow:)</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Besides interferometers there are also still “bars.”</a:t>
            </a:r>
            <a:endParaRPr b="0" lang="en-US" sz="3200" spc="-1" strike="noStrike">
              <a:solidFill>
                <a:srgbClr val="000000"/>
              </a:solidFill>
              <a:uFill>
                <a:solidFill>
                  <a:srgbClr val="ffffff"/>
                </a:solidFill>
              </a:uFill>
              <a:latin typeface="Arial"/>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Space-Based, aka LISA</a:t>
            </a:r>
            <a:endParaRPr b="0" lang="en-US" sz="4400" spc="-1" strike="noStrike">
              <a:solidFill>
                <a:srgbClr val="000000"/>
              </a:solidFill>
              <a:uFill>
                <a:solidFill>
                  <a:srgbClr val="ffffff"/>
                </a:solidFill>
              </a:uFill>
              <a:latin typeface="Arial"/>
            </a:endParaRPr>
          </a:p>
        </p:txBody>
      </p:sp>
      <p:sp>
        <p:nvSpPr>
          <p:cNvPr id="368" name="TextShape 2"/>
          <p:cNvSpPr txBox="1"/>
          <p:nvPr/>
        </p:nvSpPr>
        <p:spPr>
          <a:xfrm>
            <a:off x="739800" y="2100960"/>
            <a:ext cx="8607600" cy="365796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Laser Interferometer Space Antenna, LISA, is a set of satellites with lasers bouncing in a triangle arrangement.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Arial"/>
              </a:rPr>
              <a:t>No seismic effects!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Arial"/>
              </a:rPr>
              <a:t>Very long baseline, 5e9 m or 1e9 m each leg.</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Arial"/>
              </a:rPr>
              <a:t>Control of craft suble, “drag-free flying” with free test mass inside as reference.</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Currently mostly European eLISA with some NASA/US support.  eLISA could launch in 2032.</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LISA Pathfinder satellite experiment tested several components for eLISA, early 2016.</a:t>
            </a:r>
            <a:endParaRPr b="0" lang="en-US" sz="3200" spc="-1" strike="noStrike">
              <a:solidFill>
                <a:srgbClr val="000000"/>
              </a:solidFill>
              <a:uFill>
                <a:solidFill>
                  <a:srgbClr val="ffffff"/>
                </a:solidFill>
              </a:uFill>
              <a:latin typeface="Arial"/>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LISA and eLISA</a:t>
            </a:r>
            <a:endParaRPr b="0" lang="en-US" sz="4400" spc="-1" strike="noStrike">
              <a:solidFill>
                <a:srgbClr val="000000"/>
              </a:solidFill>
              <a:uFill>
                <a:solidFill>
                  <a:srgbClr val="ffffff"/>
                </a:solidFill>
              </a:uFill>
              <a:latin typeface="Arial"/>
            </a:endParaRPr>
          </a:p>
        </p:txBody>
      </p:sp>
      <p:sp>
        <p:nvSpPr>
          <p:cNvPr id="370" name="TextShape 2"/>
          <p:cNvSpPr txBox="1"/>
          <p:nvPr/>
        </p:nvSpPr>
        <p:spPr>
          <a:xfrm>
            <a:off x="739800" y="1524960"/>
            <a:ext cx="8607600" cy="100800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LISA has a full equilateral triangle of lasers and baseline of 5e9 m.  Not funded.</a:t>
            </a:r>
            <a:endParaRPr b="0" lang="en-US" sz="3200" spc="-1" strike="noStrike">
              <a:solidFill>
                <a:srgbClr val="000000"/>
              </a:solidFill>
              <a:uFill>
                <a:solidFill>
                  <a:srgbClr val="ffffff"/>
                </a:solidFill>
              </a:uFill>
              <a:latin typeface="Arial"/>
            </a:endParaRPr>
          </a:p>
        </p:txBody>
      </p:sp>
      <p:sp>
        <p:nvSpPr>
          <p:cNvPr id="371" name="TextShape 3"/>
          <p:cNvSpPr txBox="1"/>
          <p:nvPr/>
        </p:nvSpPr>
        <p:spPr>
          <a:xfrm>
            <a:off x="739800" y="4656960"/>
            <a:ext cx="5203800" cy="210672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eLISA uses two legs of the equilateral triangle of lasers and baseline of 1e9 m.  Successful LISA Pathfinder mission and LIGO detection means likely to go forward and maybe “fast-tracked.”</a:t>
            </a:r>
            <a:endParaRPr b="0" lang="en-US" sz="3200" spc="-1" strike="noStrike">
              <a:solidFill>
                <a:srgbClr val="000000"/>
              </a:solidFill>
              <a:uFill>
                <a:solidFill>
                  <a:srgbClr val="ffffff"/>
                </a:solidFill>
              </a:uFill>
              <a:latin typeface="Arial"/>
            </a:endParaRPr>
          </a:p>
        </p:txBody>
      </p:sp>
      <p:pic>
        <p:nvPicPr>
          <p:cNvPr id="372" name="" descr=""/>
          <p:cNvPicPr/>
          <p:nvPr/>
        </p:nvPicPr>
        <p:blipFill>
          <a:blip r:embed="rId1"/>
          <a:stretch/>
        </p:blipFill>
        <p:spPr>
          <a:xfrm>
            <a:off x="5828760" y="2133360"/>
            <a:ext cx="3498120" cy="1981440"/>
          </a:xfrm>
          <a:prstGeom prst="rect">
            <a:avLst/>
          </a:prstGeom>
          <a:ln>
            <a:noFill/>
          </a:ln>
        </p:spPr>
      </p:pic>
      <p:pic>
        <p:nvPicPr>
          <p:cNvPr id="373" name="" descr=""/>
          <p:cNvPicPr/>
          <p:nvPr/>
        </p:nvPicPr>
        <p:blipFill>
          <a:blip r:embed="rId2"/>
          <a:stretch/>
        </p:blipFill>
        <p:spPr>
          <a:xfrm>
            <a:off x="1554480" y="2143080"/>
            <a:ext cx="4023360" cy="2261520"/>
          </a:xfrm>
          <a:prstGeom prst="rect">
            <a:avLst/>
          </a:prstGeom>
          <a:ln>
            <a:noFill/>
          </a:ln>
        </p:spPr>
      </p:pic>
      <p:pic>
        <p:nvPicPr>
          <p:cNvPr id="374" name="" descr=""/>
          <p:cNvPicPr/>
          <p:nvPr/>
        </p:nvPicPr>
        <p:blipFill>
          <a:blip r:embed="rId3"/>
          <a:stretch/>
        </p:blipFill>
        <p:spPr>
          <a:xfrm>
            <a:off x="6126480" y="4572000"/>
            <a:ext cx="3657600" cy="2734200"/>
          </a:xfrm>
          <a:prstGeom prst="rect">
            <a:avLst/>
          </a:prstGeom>
          <a:ln>
            <a:noFill/>
          </a:ln>
        </p:spPr>
      </p:pic>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LISA Pathfinder</a:t>
            </a:r>
            <a:endParaRPr b="0" lang="en-US" sz="4400" spc="-1" strike="noStrike">
              <a:solidFill>
                <a:srgbClr val="000000"/>
              </a:solidFill>
              <a:uFill>
                <a:solidFill>
                  <a:srgbClr val="ffffff"/>
                </a:solidFill>
              </a:uFill>
              <a:latin typeface="Arial"/>
            </a:endParaRPr>
          </a:p>
        </p:txBody>
      </p:sp>
      <p:sp>
        <p:nvSpPr>
          <p:cNvPr id="376" name="TextShape 2"/>
          <p:cNvSpPr txBox="1"/>
          <p:nvPr/>
        </p:nvSpPr>
        <p:spPr>
          <a:xfrm>
            <a:off x="739800" y="1524960"/>
            <a:ext cx="8607600" cy="172116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LISA Pathfinder successfully demonstrated the technologies for “drag-free” flight of the eLISA space craft.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Arial"/>
              </a:rPr>
              <a:t>Orbit is </a:t>
            </a:r>
            <a:r>
              <a:rPr b="0" i="1" lang="en-US" sz="2000" spc="-1" strike="noStrike">
                <a:solidFill>
                  <a:srgbClr val="000000"/>
                </a:solidFill>
                <a:uFill>
                  <a:solidFill>
                    <a:srgbClr val="ffffff"/>
                  </a:solidFill>
                </a:uFill>
                <a:latin typeface="Arial"/>
              </a:rPr>
              <a:t>nearly</a:t>
            </a:r>
            <a:r>
              <a:rPr b="0" lang="en-US" sz="2000" spc="-1" strike="noStrike">
                <a:solidFill>
                  <a:srgbClr val="000000"/>
                </a:solidFill>
                <a:uFill>
                  <a:solidFill>
                    <a:srgbClr val="ffffff"/>
                  </a:solidFill>
                </a:uFill>
                <a:latin typeface="Arial"/>
              </a:rPr>
              <a:t> freely falling around the sun.</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Arial"/>
              </a:rPr>
              <a:t>Microthrusters used to counter solar wind, etc, and allow a free mass inside to react only to gravity!</a:t>
            </a:r>
            <a:endParaRPr b="0" lang="en-US" sz="2800" spc="-1" strike="noStrike">
              <a:solidFill>
                <a:srgbClr val="000000"/>
              </a:solidFill>
              <a:uFill>
                <a:solidFill>
                  <a:srgbClr val="ffffff"/>
                </a:solidFill>
              </a:uFill>
              <a:latin typeface="Arial"/>
            </a:endParaRPr>
          </a:p>
        </p:txBody>
      </p:sp>
      <p:pic>
        <p:nvPicPr>
          <p:cNvPr id="377" name="" descr=""/>
          <p:cNvPicPr/>
          <p:nvPr/>
        </p:nvPicPr>
        <p:blipFill>
          <a:blip r:embed="rId1"/>
          <a:stretch/>
        </p:blipFill>
        <p:spPr>
          <a:xfrm>
            <a:off x="4937760" y="3931920"/>
            <a:ext cx="5029200" cy="2917080"/>
          </a:xfrm>
          <a:prstGeom prst="rect">
            <a:avLst/>
          </a:prstGeom>
          <a:ln>
            <a:noFill/>
          </a:ln>
        </p:spPr>
      </p:pic>
      <p:sp>
        <p:nvSpPr>
          <p:cNvPr id="378" name="TextShape 3"/>
          <p:cNvSpPr txBox="1"/>
          <p:nvPr/>
        </p:nvSpPr>
        <p:spPr>
          <a:xfrm>
            <a:off x="739800" y="4656960"/>
            <a:ext cx="4472280" cy="201816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Measured relative acceleration as good as 6e-15 m/s^2 per root Hz (tomorrow).</a:t>
            </a:r>
            <a:endParaRPr b="0" lang="en-US" sz="3200" spc="-1" strike="noStrike">
              <a:solidFill>
                <a:srgbClr val="000000"/>
              </a:solidFill>
              <a:uFill>
                <a:solidFill>
                  <a:srgbClr val="ffffff"/>
                </a:solidFill>
              </a:uFill>
              <a:latin typeface="Arial"/>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LISA Pathfinder</a:t>
            </a:r>
            <a:endParaRPr b="0" lang="en-US" sz="4400" spc="-1" strike="noStrike">
              <a:solidFill>
                <a:srgbClr val="000000"/>
              </a:solidFill>
              <a:uFill>
                <a:solidFill>
                  <a:srgbClr val="ffffff"/>
                </a:solidFill>
              </a:uFill>
              <a:latin typeface="Arial"/>
            </a:endParaRPr>
          </a:p>
        </p:txBody>
      </p:sp>
      <p:pic>
        <p:nvPicPr>
          <p:cNvPr id="380" name="" descr=""/>
          <p:cNvPicPr/>
          <p:nvPr/>
        </p:nvPicPr>
        <p:blipFill>
          <a:blip r:embed="rId1"/>
          <a:stretch/>
        </p:blipFill>
        <p:spPr>
          <a:xfrm>
            <a:off x="548640" y="1737360"/>
            <a:ext cx="5486400" cy="4718160"/>
          </a:xfrm>
          <a:prstGeom prst="rect">
            <a:avLst/>
          </a:prstGeom>
          <a:ln>
            <a:noFill/>
          </a:ln>
        </p:spPr>
      </p:pic>
      <p:pic>
        <p:nvPicPr>
          <p:cNvPr id="381" name="" descr=""/>
          <p:cNvPicPr/>
          <p:nvPr/>
        </p:nvPicPr>
        <p:blipFill>
          <a:blip r:embed="rId2"/>
          <a:stretch/>
        </p:blipFill>
        <p:spPr>
          <a:xfrm>
            <a:off x="6035040" y="2651760"/>
            <a:ext cx="3657600" cy="1710000"/>
          </a:xfrm>
          <a:prstGeom prst="rect">
            <a:avLst/>
          </a:prstGeom>
          <a:ln>
            <a:noFill/>
          </a:ln>
        </p:spPr>
      </p:pic>
      <p:sp>
        <p:nvSpPr>
          <p:cNvPr id="382" name="TextShape 2"/>
          <p:cNvSpPr txBox="1"/>
          <p:nvPr/>
        </p:nvSpPr>
        <p:spPr>
          <a:xfrm>
            <a:off x="6217920" y="5760720"/>
            <a:ext cx="314028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Ref: Armano et al., PRL 2016</a:t>
            </a:r>
            <a:endParaRPr b="0" lang="en-US" sz="1800" spc="-1" strike="noStrike">
              <a:solidFill>
                <a:srgbClr val="000000"/>
              </a:solidFill>
              <a:uFill>
                <a:solidFill>
                  <a:srgbClr val="ffffff"/>
                </a:solidFill>
              </a:uFill>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3"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LISA Pathfinder</a:t>
            </a:r>
            <a:endParaRPr b="0" lang="en-US" sz="4400" spc="-1" strike="noStrike">
              <a:solidFill>
                <a:srgbClr val="000000"/>
              </a:solidFill>
              <a:uFill>
                <a:solidFill>
                  <a:srgbClr val="ffffff"/>
                </a:solidFill>
              </a:uFill>
              <a:latin typeface="Arial"/>
            </a:endParaRPr>
          </a:p>
        </p:txBody>
      </p:sp>
      <p:pic>
        <p:nvPicPr>
          <p:cNvPr id="384" name="" descr=""/>
          <p:cNvPicPr/>
          <p:nvPr/>
        </p:nvPicPr>
        <p:blipFill>
          <a:blip r:embed="rId1"/>
          <a:stretch/>
        </p:blipFill>
        <p:spPr>
          <a:xfrm>
            <a:off x="1097280" y="1371600"/>
            <a:ext cx="8229600" cy="5139000"/>
          </a:xfrm>
          <a:prstGeom prst="rect">
            <a:avLst/>
          </a:prstGeom>
          <a:ln>
            <a:noFill/>
          </a:ln>
        </p:spPr>
      </p:pic>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5"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Pulsar Timing Arrays</a:t>
            </a:r>
            <a:endParaRPr b="0" lang="en-US" sz="4400" spc="-1" strike="noStrike">
              <a:solidFill>
                <a:srgbClr val="000000"/>
              </a:solidFill>
              <a:uFill>
                <a:solidFill>
                  <a:srgbClr val="ffffff"/>
                </a:solidFill>
              </a:uFill>
              <a:latin typeface="Arial"/>
            </a:endParaRPr>
          </a:p>
        </p:txBody>
      </p:sp>
      <p:sp>
        <p:nvSpPr>
          <p:cNvPr id="386" name="TextShape 2"/>
          <p:cNvSpPr txBox="1"/>
          <p:nvPr/>
        </p:nvSpPr>
        <p:spPr>
          <a:xfrm>
            <a:off x="739800" y="1524960"/>
            <a:ext cx="8607600" cy="207972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Millisecond pulsars are very good clocks scattered around the Universe.</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By measuring them once in a while, you can detect a hiccup in the reception of the pulse at Earth.  With enough “clocks” you can decide if there was a gravitational wave and from where it may have come.</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See chart, sensitive to very, very long wavelengths, and thus very, very small frequences.  Size of the Universe sort of waves!</a:t>
            </a:r>
            <a:endParaRPr b="0" lang="en-US" sz="3200" spc="-1" strike="noStrike">
              <a:solidFill>
                <a:srgbClr val="000000"/>
              </a:solidFill>
              <a:uFill>
                <a:solidFill>
                  <a:srgbClr val="ffffff"/>
                </a:solidFill>
              </a:uFill>
              <a:latin typeface="Arial"/>
            </a:endParaRPr>
          </a:p>
        </p:txBody>
      </p:sp>
      <p:sp>
        <p:nvSpPr>
          <p:cNvPr id="387" name="TextShape 3"/>
          <p:cNvSpPr txBox="1"/>
          <p:nvPr/>
        </p:nvSpPr>
        <p:spPr>
          <a:xfrm>
            <a:off x="939600" y="6198480"/>
            <a:ext cx="317376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Ref: </a:t>
            </a:r>
            <a:r>
              <a:rPr b="0" lang="en-US" sz="1800" spc="-1" strike="noStrike">
                <a:solidFill>
                  <a:srgbClr val="000000"/>
                </a:solidFill>
                <a:uFill>
                  <a:solidFill>
                    <a:srgbClr val="ffffff"/>
                  </a:solidFill>
                </a:uFill>
                <a:latin typeface="Arial"/>
                <a:hlinkClick r:id="rId1"/>
              </a:rPr>
              <a:t>NANOGrav</a:t>
            </a:r>
            <a:r>
              <a:rPr b="0" lang="en-US" sz="1800" spc="-1" strike="noStrike">
                <a:solidFill>
                  <a:srgbClr val="000000"/>
                </a:solidFill>
                <a:uFill>
                  <a:solidFill>
                    <a:srgbClr val="ffffff"/>
                  </a:solidFill>
                </a:uFill>
                <a:latin typeface="Arial"/>
              </a:rPr>
              <a:t> collaboration</a:t>
            </a:r>
            <a:endParaRPr b="0" lang="en-US" sz="1800" spc="-1" strike="noStrike">
              <a:solidFill>
                <a:srgbClr val="000000"/>
              </a:solidFill>
              <a:uFill>
                <a:solidFill>
                  <a:srgbClr val="ffffff"/>
                </a:solidFill>
              </a:uFill>
              <a:latin typeface="Arial"/>
            </a:endParaRPr>
          </a:p>
        </p:txBody>
      </p:sp>
      <p:pic>
        <p:nvPicPr>
          <p:cNvPr id="388" name="" descr=""/>
          <p:cNvPicPr/>
          <p:nvPr/>
        </p:nvPicPr>
        <p:blipFill>
          <a:blip r:embed="rId2"/>
          <a:stretch/>
        </p:blipFill>
        <p:spPr>
          <a:xfrm>
            <a:off x="4663440" y="3657600"/>
            <a:ext cx="5029200" cy="3136320"/>
          </a:xfrm>
          <a:prstGeom prst="rect">
            <a:avLst/>
          </a:prstGeom>
          <a:ln>
            <a:noFill/>
          </a:ln>
        </p:spPr>
      </p:pic>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9" name="TextShape 1"/>
          <p:cNvSpPr txBox="1"/>
          <p:nvPr/>
        </p:nvSpPr>
        <p:spPr>
          <a:xfrm>
            <a:off x="503640" y="805320"/>
            <a:ext cx="9068760" cy="52164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Pulsar Timing Arrays</a:t>
            </a:r>
            <a:endParaRPr b="0" lang="en-US" sz="4400" spc="-1" strike="noStrike">
              <a:solidFill>
                <a:srgbClr val="000000"/>
              </a:solidFill>
              <a:uFill>
                <a:solidFill>
                  <a:srgbClr val="ffffff"/>
                </a:solidFill>
              </a:uFill>
              <a:latin typeface="Arial"/>
            </a:endParaRPr>
          </a:p>
        </p:txBody>
      </p:sp>
      <p:sp>
        <p:nvSpPr>
          <p:cNvPr id="390" name="TextShape 2"/>
          <p:cNvSpPr txBox="1"/>
          <p:nvPr/>
        </p:nvSpPr>
        <p:spPr>
          <a:xfrm>
            <a:off x="739800" y="1524960"/>
            <a:ext cx="8607600" cy="243972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Several collaborations working at radio astronomy facilities to measure millisecond pulsars:</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hlinkClick r:id="rId1"/>
              </a:rPr>
              <a:t>NANOGrav</a:t>
            </a:r>
            <a:r>
              <a:rPr b="0" lang="en-US" sz="2000" spc="-1" strike="noStrike">
                <a:solidFill>
                  <a:srgbClr val="000000"/>
                </a:solidFill>
                <a:uFill>
                  <a:solidFill>
                    <a:srgbClr val="ffffff"/>
                  </a:solidFill>
                </a:uFill>
                <a:latin typeface="Arial"/>
              </a:rPr>
              <a:t>, US and NASA, using Arecibo and Green Bank.</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The </a:t>
            </a:r>
            <a:r>
              <a:rPr b="0" lang="en-US" sz="2000" spc="-1" strike="noStrike">
                <a:solidFill>
                  <a:srgbClr val="000000"/>
                </a:solidFill>
                <a:uFill>
                  <a:solidFill>
                    <a:srgbClr val="ffffff"/>
                  </a:solidFill>
                </a:uFill>
                <a:latin typeface="Arial"/>
                <a:hlinkClick r:id="rId2"/>
              </a:rPr>
              <a:t>International Pulsar Timing Array</a:t>
            </a:r>
            <a:r>
              <a:rPr b="0" lang="en-US" sz="2000" spc="-1" strike="noStrike">
                <a:solidFill>
                  <a:srgbClr val="000000"/>
                </a:solidFill>
                <a:uFill>
                  <a:solidFill>
                    <a:srgbClr val="ffffff"/>
                  </a:solidFill>
                </a:uFill>
                <a:latin typeface="Arial"/>
              </a:rPr>
              <a:t> uses many radio telescopes.</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 </a:t>
            </a:r>
            <a:r>
              <a:rPr b="0" lang="en-US" sz="2000" spc="-1" strike="noStrike">
                <a:solidFill>
                  <a:srgbClr val="000000"/>
                </a:solidFill>
                <a:uFill>
                  <a:solidFill>
                    <a:srgbClr val="ffffff"/>
                  </a:solidFill>
                </a:uFill>
                <a:latin typeface="Arial"/>
              </a:rPr>
              <a:t>The </a:t>
            </a:r>
            <a:r>
              <a:rPr b="0" lang="en-US" sz="2000" spc="-1" strike="noStrike">
                <a:solidFill>
                  <a:srgbClr val="000000"/>
                </a:solidFill>
                <a:uFill>
                  <a:solidFill>
                    <a:srgbClr val="ffffff"/>
                  </a:solidFill>
                </a:uFill>
                <a:latin typeface="Arial"/>
                <a:hlinkClick r:id="rId3"/>
              </a:rPr>
              <a:t>European Pulsar Timing Array</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and others.</a:t>
            </a:r>
            <a:endParaRPr b="0" lang="en-US" sz="3200" spc="-1" strike="noStrike">
              <a:solidFill>
                <a:srgbClr val="000000"/>
              </a:solidFill>
              <a:uFill>
                <a:solidFill>
                  <a:srgbClr val="ffffff"/>
                </a:solidFill>
              </a:uFill>
              <a:latin typeface="Arial"/>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1" name="TextShape 1"/>
          <p:cNvSpPr txBox="1"/>
          <p:nvPr/>
        </p:nvSpPr>
        <p:spPr>
          <a:xfrm>
            <a:off x="1191600" y="626760"/>
            <a:ext cx="7972560" cy="74484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Links</a:t>
            </a:r>
            <a:endParaRPr b="0" lang="en-US" sz="4400" spc="-1" strike="noStrike">
              <a:solidFill>
                <a:srgbClr val="000000"/>
              </a:solidFill>
              <a:uFill>
                <a:solidFill>
                  <a:srgbClr val="ffffff"/>
                </a:solidFill>
              </a:uFill>
              <a:latin typeface="Arial"/>
            </a:endParaRPr>
          </a:p>
        </p:txBody>
      </p:sp>
      <p:sp>
        <p:nvSpPr>
          <p:cNvPr id="392" name="TextShape 2"/>
          <p:cNvSpPr txBox="1"/>
          <p:nvPr/>
        </p:nvSpPr>
        <p:spPr>
          <a:xfrm>
            <a:off x="1554480" y="1552320"/>
            <a:ext cx="7406640" cy="3840480"/>
          </a:xfrm>
          <a:prstGeom prst="rect">
            <a:avLst/>
          </a:prstGeom>
          <a:noFill/>
          <a:ln>
            <a:noFill/>
          </a:ln>
        </p:spPr>
        <p:txBody>
          <a:bodyPr lIns="90000" rIns="90000" tIns="45000" bIns="45000"/>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CalTech GW media assets </a:t>
            </a:r>
            <a:r>
              <a:rPr b="0" lang="en-US" sz="1800" spc="-1" strike="noStrike">
                <a:solidFill>
                  <a:srgbClr val="000000"/>
                </a:solidFill>
                <a:uFill>
                  <a:solidFill>
                    <a:srgbClr val="ffffff"/>
                  </a:solidFill>
                </a:uFill>
                <a:latin typeface="Arial"/>
                <a:hlinkClick r:id="rId1"/>
              </a:rPr>
              <a:t>page</a:t>
            </a:r>
            <a:r>
              <a:rPr b="0" lang="en-US" sz="1800" spc="-1" strike="noStrike">
                <a:solidFill>
                  <a:srgbClr val="000000"/>
                </a:solidFill>
                <a:uFill>
                  <a:solidFill>
                    <a:srgbClr val="ffffff"/>
                  </a:solidFill>
                </a:uFill>
                <a:latin typeface="Arial"/>
              </a:rPr>
              <a:t>.</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Kelly Holley-Bockelman’s TEDx Nashville </a:t>
            </a:r>
            <a:r>
              <a:rPr b="0" lang="en-US" sz="1800" spc="-1" strike="noStrike">
                <a:solidFill>
                  <a:srgbClr val="000000"/>
                </a:solidFill>
                <a:uFill>
                  <a:solidFill>
                    <a:srgbClr val="ffffff"/>
                  </a:solidFill>
                </a:uFill>
                <a:latin typeface="Arial"/>
                <a:hlinkClick r:id="rId2"/>
              </a:rPr>
              <a:t>Talk</a:t>
            </a:r>
            <a:r>
              <a:rPr b="0" lang="en-US" sz="1800" spc="-1" strike="noStrike">
                <a:solidFill>
                  <a:srgbClr val="000000"/>
                </a:solidFill>
                <a:uFill>
                  <a:solidFill>
                    <a:srgbClr val="ffffff"/>
                  </a:solidFill>
                </a:uFill>
                <a:latin typeface="Arial"/>
              </a:rPr>
              <a:t> 2016 about GW150914.</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Pulsar timing array, </a:t>
            </a:r>
            <a:r>
              <a:rPr b="0" lang="en-US" sz="1800" spc="-1" strike="noStrike">
                <a:solidFill>
                  <a:srgbClr val="000000"/>
                </a:solidFill>
                <a:uFill>
                  <a:solidFill>
                    <a:srgbClr val="ffffff"/>
                  </a:solidFill>
                </a:uFill>
                <a:latin typeface="Arial"/>
                <a:hlinkClick r:id="rId3"/>
              </a:rPr>
              <a:t>Nanograv</a:t>
            </a:r>
            <a:endParaRPr b="0" lang="en-US" sz="1800" spc="-1" strike="noStrike">
              <a:solidFill>
                <a:srgbClr val="000000"/>
              </a:solidFill>
              <a:uFill>
                <a:solidFill>
                  <a:srgbClr val="ffffff"/>
                </a:solidFill>
              </a:uFill>
              <a:latin typeface="Arial"/>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TextShape 1"/>
          <p:cNvSpPr txBox="1"/>
          <p:nvPr/>
        </p:nvSpPr>
        <p:spPr>
          <a:xfrm>
            <a:off x="739440" y="670680"/>
            <a:ext cx="8604720" cy="117324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Backup</a:t>
            </a:r>
            <a:endParaRPr b="0" lang="en-US" sz="4400" spc="-1" strike="noStrike">
              <a:solidFill>
                <a:srgbClr val="000000"/>
              </a:solidFill>
              <a:uFill>
                <a:solidFill>
                  <a:srgbClr val="ffffff"/>
                </a:solidFill>
              </a:uFill>
              <a:latin typeface="Arial"/>
            </a:endParaRPr>
          </a:p>
        </p:txBody>
      </p:sp>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4" name="TextShape 1"/>
          <p:cNvSpPr txBox="1"/>
          <p:nvPr/>
        </p:nvSpPr>
        <p:spPr>
          <a:xfrm>
            <a:off x="739440" y="670680"/>
            <a:ext cx="8604720" cy="117324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Some Constants</a:t>
            </a:r>
            <a:endParaRPr b="0" lang="en-US" sz="4400" spc="-1" strike="noStrike">
              <a:solidFill>
                <a:srgbClr val="000000"/>
              </a:solidFill>
              <a:uFill>
                <a:solidFill>
                  <a:srgbClr val="ffffff"/>
                </a:solidFill>
              </a:uFill>
              <a:latin typeface="Arial"/>
            </a:endParaRPr>
          </a:p>
        </p:txBody>
      </p:sp>
      <p:graphicFrame>
        <p:nvGraphicFramePr>
          <p:cNvPr id="395" name="Table 2"/>
          <p:cNvGraphicFramePr/>
          <p:nvPr/>
        </p:nvGraphicFramePr>
        <p:xfrm>
          <a:off x="1371600" y="2092680"/>
          <a:ext cx="7570440" cy="3454200"/>
        </p:xfrm>
        <a:graphic>
          <a:graphicData uri="http://schemas.openxmlformats.org/drawingml/2006/table">
            <a:tbl>
              <a:tblPr/>
              <a:tblGrid>
                <a:gridCol w="2494440"/>
                <a:gridCol w="2376000"/>
                <a:gridCol w="2700360"/>
              </a:tblGrid>
              <a:tr h="438480">
                <a:tc>
                  <a:txBody>
                    <a:bodyPr lIns="90000" rIns="90000" tIns="46800" bIns="46800"/>
                    <a:p>
                      <a:r>
                        <a:rPr b="0" lang="en-US" sz="1800" spc="-1" strike="noStrike">
                          <a:solidFill>
                            <a:srgbClr val="000000"/>
                          </a:solidFill>
                          <a:uFill>
                            <a:solidFill>
                              <a:srgbClr val="ffffff"/>
                            </a:solidFill>
                          </a:uFill>
                          <a:latin typeface="Arial"/>
                        </a:rPr>
                        <a:t>Schwarzschild radius</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p>
                      <a:r>
                        <a:rPr b="0" lang="en-US" sz="1800" spc="-1" strike="noStrike">
                          <a:solidFill>
                            <a:srgbClr val="000000"/>
                          </a:solidFill>
                          <a:uFill>
                            <a:solidFill>
                              <a:srgbClr val="ffffff"/>
                            </a:solidFill>
                          </a:uFill>
                          <a:latin typeface="Arial"/>
                        </a:rPr>
                        <a:t>2GM/c^2</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p>
                      <a:r>
                        <a:rPr b="0" lang="en-US" sz="1800" spc="-1" strike="noStrike">
                          <a:solidFill>
                            <a:srgbClr val="000000"/>
                          </a:solidFill>
                          <a:uFill>
                            <a:solidFill>
                              <a:srgbClr val="ffffff"/>
                            </a:solidFill>
                          </a:uFill>
                          <a:latin typeface="Arial"/>
                        </a:rPr>
                        <a:t>2953 m for Msun</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351720">
                <a:tc>
                  <a:txBody>
                    <a:bodyPr lIns="90000" rIns="90000" tIns="46800" bIns="46800"/>
                    <a:p>
                      <a:r>
                        <a:rPr b="0" lang="en-US" sz="1800" spc="-1" strike="noStrike">
                          <a:solidFill>
                            <a:srgbClr val="000000"/>
                          </a:solidFill>
                          <a:uFill>
                            <a:solidFill>
                              <a:srgbClr val="ffffff"/>
                            </a:solidFill>
                          </a:uFill>
                          <a:latin typeface="Arial"/>
                        </a:rPr>
                        <a:t>GR Units, Mass</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solidFill>
                            <a:srgbClr val="000000"/>
                          </a:solidFill>
                          <a:uFill>
                            <a:solidFill>
                              <a:srgbClr val="ffffff"/>
                            </a:solidFill>
                          </a:uFill>
                          <a:latin typeface="Arial"/>
                        </a:rPr>
                        <a:t>GM/c^2</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solidFill>
                            <a:srgbClr val="000000"/>
                          </a:solidFill>
                          <a:uFill>
                            <a:solidFill>
                              <a:srgbClr val="ffffff"/>
                            </a:solidFill>
                          </a:uFill>
                          <a:latin typeface="Arial"/>
                        </a:rPr>
                        <a:t>1477 m for Msun</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79080">
                <a:tc>
                  <a:txBody>
                    <a:bodyPr lIns="90000" rIns="90000" tIns="46800" bIns="46800"/>
                    <a:p>
                      <a:r>
                        <a:rPr b="0" lang="en-US" sz="1800" spc="-1" strike="noStrike">
                          <a:solidFill>
                            <a:srgbClr val="000000"/>
                          </a:solidFill>
                          <a:uFill>
                            <a:solidFill>
                              <a:srgbClr val="ffffff"/>
                            </a:solidFill>
                          </a:uFill>
                          <a:latin typeface="Arial"/>
                        </a:rPr>
                        <a:t>GR Units, Power</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c^5/G</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3.628e52 W</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6800">
                <a:tc>
                  <a:txBody>
                    <a:bodyPr lIns="90000" rIns="90000" tIns="46800" bIns="46800"/>
                    <a:p>
                      <a:r>
                        <a:rPr b="0" lang="en-US" sz="1800" spc="-1" strike="noStrike">
                          <a:solidFill>
                            <a:srgbClr val="000000"/>
                          </a:solidFill>
                          <a:uFill>
                            <a:solidFill>
                              <a:srgbClr val="ffffff"/>
                            </a:solidFill>
                          </a:uFill>
                          <a:latin typeface="Arial"/>
                        </a:rPr>
                        <a:t>GR Units, Energy</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solidFill>
                            <a:srgbClr val="000000"/>
                          </a:solidFill>
                          <a:uFill>
                            <a:solidFill>
                              <a:srgbClr val="ffffff"/>
                            </a:solidFill>
                          </a:uFill>
                          <a:latin typeface="Arial"/>
                        </a:rPr>
                        <a:t>c^4/G</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solidFill>
                            <a:srgbClr val="000000"/>
                          </a:solidFill>
                          <a:uFill>
                            <a:solidFill>
                              <a:srgbClr val="ffffff"/>
                            </a:solidFill>
                          </a:uFill>
                          <a:latin typeface="Arial"/>
                        </a:rPr>
                        <a:t>1.210e44 J/m</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406800">
                <a:tc>
                  <a:txBody>
                    <a:bodyPr lIns="90000" rIns="90000" tIns="46800" bIns="46800"/>
                    <a:p>
                      <a:r>
                        <a:rPr b="0" lang="en-US" sz="1800" spc="-1" strike="noStrike">
                          <a:solidFill>
                            <a:srgbClr val="000000"/>
                          </a:solidFill>
                          <a:uFill>
                            <a:solidFill>
                              <a:srgbClr val="ffffff"/>
                            </a:solidFill>
                          </a:uFill>
                          <a:latin typeface="Arial"/>
                        </a:rPr>
                        <a:t>parsec, pc</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3.09e16 m = 3.262 ly</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60720">
                <a:tc>
                  <a:txBody>
                    <a:bodyPr lIns="90000" rIns="90000" tIns="46800" bIns="46800"/>
                    <a:p>
                      <a:r>
                        <a:rPr b="0" lang="en-US" sz="1800" spc="-1" strike="noStrike">
                          <a:solidFill>
                            <a:srgbClr val="000000"/>
                          </a:solidFill>
                          <a:uFill>
                            <a:solidFill>
                              <a:srgbClr val="ffffff"/>
                            </a:solidFill>
                          </a:uFill>
                          <a:latin typeface="Arial"/>
                        </a:rPr>
                        <a:t>astronomical unit, au</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solidFill>
                            <a:srgbClr val="000000"/>
                          </a:solidFill>
                          <a:uFill>
                            <a:solidFill>
                              <a:srgbClr val="ffffff"/>
                            </a:solidFill>
                          </a:uFill>
                          <a:latin typeface="Arial"/>
                        </a:rPr>
                        <a:t>149.6e9 m</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33000">
                <a:tc>
                  <a:txBody>
                    <a:bodyPr lIns="90000" rIns="90000" tIns="46800" bIns="46800"/>
                    <a:p>
                      <a:r>
                        <a:rPr b="0" lang="en-US" sz="1800" spc="-1" strike="noStrike">
                          <a:solidFill>
                            <a:srgbClr val="000000"/>
                          </a:solidFill>
                          <a:uFill>
                            <a:solidFill>
                              <a:srgbClr val="ffffff"/>
                            </a:solidFill>
                          </a:uFill>
                          <a:latin typeface="Arial"/>
                        </a:rPr>
                        <a:t>light-year, ly</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0.946e16 m = 0.307 pc</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80520">
                <a:tc>
                  <a:txBody>
                    <a:bodyPr lIns="90000" rIns="90000" tIns="46800" bIns="46800"/>
                    <a:p>
                      <a:r>
                        <a:rPr b="0" lang="en-US" sz="1800" spc="-1" strike="noStrike">
                          <a:solidFill>
                            <a:srgbClr val="000000"/>
                          </a:solidFill>
                          <a:uFill>
                            <a:solidFill>
                              <a:srgbClr val="ffffff"/>
                            </a:solidFill>
                          </a:uFill>
                          <a:latin typeface="Arial"/>
                        </a:rPr>
                        <a:t>fine structure constant</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solidFill>
                            <a:srgbClr val="000000"/>
                          </a:solidFill>
                          <a:uFill>
                            <a:solidFill>
                              <a:srgbClr val="ffffff"/>
                            </a:solidFill>
                          </a:uFill>
                          <a:latin typeface="Arial"/>
                        </a:rPr>
                        <a:t>e^2/(4pi eps0)/hbar c</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solidFill>
                            <a:srgbClr val="000000"/>
                          </a:solidFill>
                          <a:uFill>
                            <a:solidFill>
                              <a:srgbClr val="ffffff"/>
                            </a:solidFill>
                          </a:uFill>
                          <a:latin typeface="Arial"/>
                        </a:rPr>
                        <a:t>0.00730 = 1/137.04</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80520">
                <a:tc>
                  <a:txBody>
                    <a:bodyPr lIns="90000" rIns="90000" tIns="46800" bIns="46800"/>
                    <a:p>
                      <a:r>
                        <a:rPr b="0" lang="en-US" sz="1800" spc="-1" strike="noStrike">
                          <a:solidFill>
                            <a:srgbClr val="000000"/>
                          </a:solidFill>
                          <a:uFill>
                            <a:solidFill>
                              <a:srgbClr val="ffffff"/>
                            </a:solidFill>
                          </a:uFill>
                          <a:latin typeface="Arial"/>
                        </a:rPr>
                        <a:t>wavelength-energy</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h c</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1.24 eV </a:t>
                      </a:r>
                      <a:r>
                        <a:rPr b="0" lang="en-US" sz="1800" spc="-1" strike="noStrike">
                          <a:solidFill>
                            <a:srgbClr val="000000"/>
                          </a:solidFill>
                          <a:uFill>
                            <a:solidFill>
                              <a:srgbClr val="ffffff"/>
                            </a:solidFill>
                          </a:uFill>
                          <a:latin typeface="Arial"/>
                          <a:ea typeface="Arial"/>
                        </a:rPr>
                        <a:t>μ</a:t>
                      </a:r>
                      <a:r>
                        <a:rPr b="0" lang="en-US" sz="1800" spc="-1" strike="noStrike">
                          <a:solidFill>
                            <a:srgbClr val="000000"/>
                          </a:solidFill>
                          <a:uFill>
                            <a:solidFill>
                              <a:srgbClr val="ffffff"/>
                            </a:solidFill>
                          </a:uFill>
                          <a:latin typeface="Arial"/>
                        </a:rPr>
                        <a:t>m</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6" name="TextShape 1"/>
          <p:cNvSpPr txBox="1"/>
          <p:nvPr/>
        </p:nvSpPr>
        <p:spPr>
          <a:xfrm>
            <a:off x="739440" y="338760"/>
            <a:ext cx="8604720" cy="126288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SI Prefixes</a:t>
            </a:r>
            <a:endParaRPr b="0" lang="en-US" sz="4400" spc="-1" strike="noStrike">
              <a:solidFill>
                <a:srgbClr val="000000"/>
              </a:solidFill>
              <a:uFill>
                <a:solidFill>
                  <a:srgbClr val="ffffff"/>
                </a:solidFill>
              </a:uFill>
              <a:latin typeface="Arial"/>
            </a:endParaRPr>
          </a:p>
        </p:txBody>
      </p:sp>
      <p:pic>
        <p:nvPicPr>
          <p:cNvPr id="397" name="" descr=""/>
          <p:cNvPicPr/>
          <p:nvPr/>
        </p:nvPicPr>
        <p:blipFill>
          <a:blip r:embed="rId1"/>
          <a:stretch/>
        </p:blipFill>
        <p:spPr>
          <a:xfrm>
            <a:off x="2056680" y="1384560"/>
            <a:ext cx="5658480" cy="5487840"/>
          </a:xfrm>
          <a:prstGeom prst="rect">
            <a:avLst/>
          </a:prstGeom>
          <a:ln>
            <a:noFill/>
          </a:ln>
        </p:spPr>
      </p:pic>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8" name="TextShape 1"/>
          <p:cNvSpPr txBox="1"/>
          <p:nvPr/>
        </p:nvSpPr>
        <p:spPr>
          <a:xfrm>
            <a:off x="739800" y="626400"/>
            <a:ext cx="8602920" cy="76608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aa</a:t>
            </a:r>
            <a:endParaRPr b="0" lang="en-US" sz="4400" spc="-1" strike="noStrike">
              <a:solidFill>
                <a:srgbClr val="000000"/>
              </a:solidFill>
              <a:uFill>
                <a:solidFill>
                  <a:srgbClr val="ffffff"/>
                </a:solidFill>
              </a:uFill>
              <a:latin typeface="Arial"/>
            </a:endParaRPr>
          </a:p>
        </p:txBody>
      </p:sp>
      <p:sp>
        <p:nvSpPr>
          <p:cNvPr id="399" name="TextShape 2"/>
          <p:cNvSpPr txBox="1"/>
          <p:nvPr/>
        </p:nvSpPr>
        <p:spPr>
          <a:xfrm>
            <a:off x="739800" y="2100960"/>
            <a:ext cx="8607600" cy="100800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aa</a:t>
            </a:r>
            <a:endParaRPr b="0" lang="en-US" sz="3200" spc="-1" strike="noStrike">
              <a:solidFill>
                <a:srgbClr val="000000"/>
              </a:solidFill>
              <a:uFill>
                <a:solidFill>
                  <a:srgbClr val="ffffff"/>
                </a:solidFill>
              </a:uFill>
              <a:latin typeface="Arial"/>
            </a:endParaRPr>
          </a:p>
        </p:txBody>
      </p:sp>
    </p:spTree>
  </p:cSld>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TextShape 1"/>
          <p:cNvSpPr txBox="1"/>
          <p:nvPr/>
        </p:nvSpPr>
        <p:spPr>
          <a:xfrm>
            <a:off x="739800" y="497520"/>
            <a:ext cx="8602920" cy="102420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Feynman’s Take on Gravitational Radiation</a:t>
            </a:r>
            <a:endParaRPr b="0" lang="en-US" sz="4400" spc="-1" strike="noStrike">
              <a:solidFill>
                <a:srgbClr val="000000"/>
              </a:solidFill>
              <a:uFill>
                <a:solidFill>
                  <a:srgbClr val="ffffff"/>
                </a:solidFill>
              </a:uFill>
              <a:latin typeface="Arial"/>
            </a:endParaRPr>
          </a:p>
        </p:txBody>
      </p:sp>
      <p:sp>
        <p:nvSpPr>
          <p:cNvPr id="401" name="TextShape 2"/>
          <p:cNvSpPr txBox="1"/>
          <p:nvPr/>
        </p:nvSpPr>
        <p:spPr>
          <a:xfrm>
            <a:off x="739800" y="2100960"/>
            <a:ext cx="8607600" cy="3836520"/>
          </a:xfrm>
          <a:prstGeom prst="rect">
            <a:avLst/>
          </a:prstGeom>
          <a:noFill/>
          <a:ln>
            <a:noFill/>
          </a:ln>
        </p:spPr>
        <p:txBody>
          <a:bodyPr lIns="0" rIns="0" tIns="0" bIns="0"/>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Consider the spin of the “graviton”---the postulated particle that carries the gravitational force.</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Generically a </a:t>
            </a:r>
            <a:r>
              <a:rPr b="1" lang="en-US" sz="2000" spc="-1" strike="noStrike">
                <a:solidFill>
                  <a:srgbClr val="000000"/>
                </a:solidFill>
                <a:uFill>
                  <a:solidFill>
                    <a:srgbClr val="ffffff"/>
                  </a:solidFill>
                </a:uFill>
                <a:latin typeface="Arial"/>
              </a:rPr>
              <a:t>spin 1</a:t>
            </a:r>
            <a:r>
              <a:rPr b="0" lang="en-US" sz="2000" spc="-1" strike="noStrike">
                <a:solidFill>
                  <a:srgbClr val="000000"/>
                </a:solidFill>
                <a:uFill>
                  <a:solidFill>
                    <a:srgbClr val="ffffff"/>
                  </a:solidFill>
                </a:uFill>
                <a:latin typeface="Arial"/>
              </a:rPr>
              <a:t> particle is just like electromagnetism, that is like particles repel and opposites attract.  This is NOT what we see in gravity.  Just one “charge” and they always attract.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Arial"/>
              </a:rPr>
              <a:t>True for all odd spin particle theories.</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So consider </a:t>
            </a:r>
            <a:r>
              <a:rPr b="1" lang="en-US" sz="2000" spc="-1" strike="noStrike">
                <a:solidFill>
                  <a:srgbClr val="000000"/>
                </a:solidFill>
                <a:uFill>
                  <a:solidFill>
                    <a:srgbClr val="ffffff"/>
                  </a:solidFill>
                </a:uFill>
                <a:latin typeface="Arial"/>
              </a:rPr>
              <a:t>spin 0</a:t>
            </a:r>
            <a:r>
              <a:rPr b="0" lang="en-US" sz="2000" spc="-1" strike="noStrike">
                <a:solidFill>
                  <a:srgbClr val="000000"/>
                </a:solidFill>
                <a:uFill>
                  <a:solidFill>
                    <a:srgbClr val="ffffff"/>
                  </a:solidFill>
                </a:uFill>
                <a:latin typeface="Arial"/>
              </a:rPr>
              <a:t> in some detail, we find that two hot gas clouds are attracted to each other </a:t>
            </a:r>
            <a:r>
              <a:rPr b="1" lang="en-US" sz="2000" spc="-1" strike="noStrike">
                <a:solidFill>
                  <a:srgbClr val="000000"/>
                </a:solidFill>
                <a:uFill>
                  <a:solidFill>
                    <a:srgbClr val="ffffff"/>
                  </a:solidFill>
                </a:uFill>
                <a:latin typeface="Arial"/>
              </a:rPr>
              <a:t>less than</a:t>
            </a:r>
            <a:r>
              <a:rPr b="0" lang="en-US" sz="2000" spc="-1" strike="noStrike">
                <a:solidFill>
                  <a:srgbClr val="000000"/>
                </a:solidFill>
                <a:uFill>
                  <a:solidFill>
                    <a:srgbClr val="ffffff"/>
                  </a:solidFill>
                </a:uFill>
                <a:latin typeface="Arial"/>
              </a:rPr>
              <a:t> those same clouds if they were colder.  Yet they have more energy when hot.</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So that leaves </a:t>
            </a:r>
            <a:r>
              <a:rPr b="1" lang="en-US" sz="2000" spc="-1" strike="noStrike">
                <a:solidFill>
                  <a:srgbClr val="000000"/>
                </a:solidFill>
                <a:uFill>
                  <a:solidFill>
                    <a:srgbClr val="ffffff"/>
                  </a:solidFill>
                </a:uFill>
                <a:latin typeface="Arial"/>
              </a:rPr>
              <a:t>spin 2</a:t>
            </a:r>
            <a:r>
              <a:rPr b="0" lang="en-US" sz="2000" spc="-1" strike="noStrike">
                <a:solidFill>
                  <a:srgbClr val="000000"/>
                </a:solidFill>
                <a:uFill>
                  <a:solidFill>
                    <a:srgbClr val="ffffff"/>
                  </a:solidFill>
                </a:uFill>
                <a:latin typeface="Arial"/>
              </a:rPr>
              <a:t>.  That gives rise to a quadrupolar source for radiation.</a:t>
            </a:r>
            <a:endParaRPr b="0" lang="en-US" sz="32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1268</TotalTime>
  <Application>LibreOffice/5.1.5.1$Linux_X86_64 LibreOffice_project/10$Build-1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Bill Gabella</dc:creator>
  <dc:description/>
  <dc:language>en-US</dc:language>
  <cp:lastModifiedBy/>
  <dcterms:modified xsi:type="dcterms:W3CDTF">2016-07-25T00:15:56Z</dcterms:modified>
  <cp:revision>192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1">
    <vt:lpwstr/>
  </property>
  <property fmtid="{D5CDD505-2E9C-101B-9397-08002B2CF9AE}" pid="3" name="Info 2">
    <vt:lpwstr/>
  </property>
  <property fmtid="{D5CDD505-2E9C-101B-9397-08002B2CF9AE}" pid="4" name="Info 3">
    <vt:lpwstr/>
  </property>
  <property fmtid="{D5CDD505-2E9C-101B-9397-08002B2CF9AE}" pid="5" name="Info 4">
    <vt:lpwstr/>
  </property>
</Properties>
</file>