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28.xml.rels" ContentType="application/vnd.openxmlformats-package.relationships+xml"/>
  <Override PartName="/ppt/slides/_rels/slide6.xml.rels" ContentType="application/vnd.openxmlformats-package.relationships+xml"/>
  <Override PartName="/ppt/slides/_rels/slide25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22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27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media/image63.png" ContentType="image/png"/>
  <Override PartName="/ppt/media/image61.png" ContentType="image/png"/>
  <Override PartName="/ppt/media/image60.png" ContentType="image/png"/>
  <Override PartName="/ppt/media/image59.png" ContentType="image/png"/>
  <Override PartName="/ppt/media/image55.png" ContentType="image/png"/>
  <Override PartName="/ppt/media/image62.jpeg" ContentType="image/jpeg"/>
  <Override PartName="/ppt/media/image52.png" ContentType="image/png"/>
  <Override PartName="/ppt/media/image50.png" ContentType="image/png"/>
  <Override PartName="/ppt/media/image49.png" ContentType="image/png"/>
  <Override PartName="/ppt/media/image48.png" ContentType="image/png"/>
  <Override PartName="/ppt/media/image47.png" ContentType="image/png"/>
  <Override PartName="/ppt/media/image20.png" ContentType="image/png"/>
  <Override PartName="/ppt/media/image19.png" ContentType="image/png"/>
  <Override PartName="/ppt/media/image18.png" ContentType="image/png"/>
  <Override PartName="/ppt/media/image17.png" ContentType="image/png"/>
  <Override PartName="/ppt/media/image15.png" ContentType="image/png"/>
  <Override PartName="/ppt/media/image14.png" ContentType="image/png"/>
  <Override PartName="/ppt/media/image56.jpeg" ContentType="image/jpeg"/>
  <Override PartName="/ppt/media/image13.png" ContentType="image/png"/>
  <Override PartName="/ppt/media/image9.gif" ContentType="image/gif"/>
  <Override PartName="/ppt/media/image11.png" ContentType="image/png"/>
  <Override PartName="/ppt/media/image39.png" ContentType="image/png"/>
  <Override PartName="/ppt/media/image53.png" ContentType="image/png"/>
  <Override PartName="/ppt/media/image3.png" ContentType="image/png"/>
  <Override PartName="/ppt/media/image38.png" ContentType="image/png"/>
  <Override PartName="/ppt/media/image2.gif" ContentType="image/gif"/>
  <Override PartName="/ppt/media/image26.png" ContentType="image/png"/>
  <Override PartName="/ppt/media/image21.png" ContentType="image/png"/>
  <Override PartName="/ppt/media/image6.png" ContentType="image/png"/>
  <Override PartName="/ppt/media/image51.png" ContentType="image/png"/>
  <Override PartName="/ppt/media/image1.png" ContentType="image/png"/>
  <Override PartName="/ppt/media/image36.png" ContentType="image/png"/>
  <Override PartName="/ppt/media/image22.png" ContentType="image/png"/>
  <Override PartName="/ppt/media/image57.png" ContentType="image/png"/>
  <Override PartName="/ppt/media/image7.png" ContentType="image/png"/>
  <Override PartName="/ppt/media/image64.png" ContentType="image/png"/>
  <Override PartName="/ppt/media/image29.jpeg" ContentType="image/jpeg"/>
  <Override PartName="/ppt/media/image5.gif" ContentType="image/gif"/>
  <Override PartName="/ppt/media/image10.png" ContentType="image/png"/>
  <Override PartName="/ppt/media/image58.png" ContentType="image/png"/>
  <Override PartName="/ppt/media/image8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54.png" ContentType="image/png"/>
  <Override PartName="/ppt/media/image4.png" ContentType="image/png"/>
  <Override PartName="/ppt/media/image28.jpeg" ContentType="image/jpeg"/>
  <Override PartName="/ppt/media/image30.png" ContentType="image/png"/>
  <Override PartName="/ppt/media/image12.gif" ContentType="image/gif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16.gif" ContentType="image/gif"/>
  <Override PartName="/ppt/media/image35.png" ContentType="image/png"/>
  <Override PartName="/ppt/media/image37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27.jpeg" ContentType="image/jpeg"/>
  <Override PartName="/ppt/media/image44.png" ContentType="image/png"/>
  <Override PartName="/ppt/media/image45.png" ContentType="image/png"/>
  <Override PartName="/ppt/media/image46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0077450" cy="75628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E7CEB92-BF98-4922-A588-00554410748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hyperlink" Target="http://www.ast.cam.ac.uk/~cjm96/noise_curve.pdf" TargetMode="External"/><Relationship Id="rId2" Type="http://schemas.openxmlformats.org/officeDocument/2006/relationships/slide" Target="../slides/slide2.xml"/><Relationship Id="rId3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http://www.ast.cam.ac.uk/~cjm96/noise_curve.pdf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40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" descr=""/>
          <p:cNvPicPr/>
          <p:nvPr/>
        </p:nvPicPr>
        <p:blipFill>
          <a:blip r:embed="rId2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40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40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2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  <p:pic>
        <p:nvPicPr>
          <p:cNvPr id="122" name="" descr=""/>
          <p:cNvPicPr/>
          <p:nvPr/>
        </p:nvPicPr>
        <p:blipFill>
          <a:blip r:embed="rId3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40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" descr=""/>
          <p:cNvPicPr/>
          <p:nvPr/>
        </p:nvPicPr>
        <p:blipFill>
          <a:blip r:embed="rId2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  <p:pic>
        <p:nvPicPr>
          <p:cNvPr id="164" name="" descr=""/>
          <p:cNvPicPr/>
          <p:nvPr/>
        </p:nvPicPr>
        <p:blipFill>
          <a:blip r:embed="rId3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840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body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2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  <p:pic>
        <p:nvPicPr>
          <p:cNvPr id="206" name="" descr=""/>
          <p:cNvPicPr/>
          <p:nvPr/>
        </p:nvPicPr>
        <p:blipFill>
          <a:blip r:embed="rId3"/>
          <a:stretch/>
        </p:blipFill>
        <p:spPr>
          <a:xfrm>
            <a:off x="2289240" y="1769400"/>
            <a:ext cx="5496840" cy="43855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gif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gif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gif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2.gif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6.gif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39800" y="725040"/>
            <a:ext cx="8602920" cy="970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39800" y="2100960"/>
            <a:ext cx="8602920" cy="4385880"/>
          </a:xfrm>
          <a:prstGeom prst="rect">
            <a:avLst/>
          </a:prstGeom>
        </p:spPr>
        <p:txBody>
          <a:bodyPr lIns="0" rIns="0" tIns="0" bIns="0"/>
          <a:p>
            <a:pPr marL="43164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3280" indent="-28728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528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6920" indent="-21564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5892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15892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215892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0" y="7481880"/>
            <a:ext cx="10077840" cy="78120"/>
          </a:xfrm>
          <a:custGeom>
            <a:avLst/>
            <a:gdLst/>
            <a:ahLst/>
            <a:rect l="0" t="0" r="r" b="b"/>
            <a:pathLst>
              <a:path w="27996" h="219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lnTo>
                  <a:pt x="0" y="213"/>
                </a:lnTo>
                <a:cubicBezTo>
                  <a:pt x="0" y="215"/>
                  <a:pt x="2" y="218"/>
                  <a:pt x="4" y="218"/>
                </a:cubicBezTo>
                <a:lnTo>
                  <a:pt x="27990" y="218"/>
                </a:lnTo>
                <a:cubicBezTo>
                  <a:pt x="27992" y="218"/>
                  <a:pt x="27995" y="215"/>
                  <a:pt x="27995" y="213"/>
                </a:cubicBezTo>
                <a:lnTo>
                  <a:pt x="27995" y="4"/>
                </a:lnTo>
                <a:cubicBezTo>
                  <a:pt x="27995" y="2"/>
                  <a:pt x="27992" y="0"/>
                  <a:pt x="27990" y="0"/>
                </a:cubicBezTo>
                <a:lnTo>
                  <a:pt x="4" y="0"/>
                </a:lnTo>
              </a:path>
            </a:pathLst>
          </a:custGeom>
          <a:solidFill>
            <a:srgbClr val="0062b1"/>
          </a:solidFill>
          <a:ln w="9360">
            <a:solidFill>
              <a:srgbClr val="0062b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55520" cy="1055520"/>
          </a:xfrm>
          <a:prstGeom prst="rect">
            <a:avLst/>
          </a:prstGeom>
          <a:ln>
            <a:noFill/>
          </a:ln>
        </p:spPr>
      </p:pic>
      <p:pic>
        <p:nvPicPr>
          <p:cNvPr id="4" name="" descr=""/>
          <p:cNvPicPr/>
          <p:nvPr/>
        </p:nvPicPr>
        <p:blipFill>
          <a:blip r:embed="rId3"/>
          <a:stretch/>
        </p:blipFill>
        <p:spPr>
          <a:xfrm>
            <a:off x="6575760" y="12600"/>
            <a:ext cx="3470040" cy="503640"/>
          </a:xfrm>
          <a:prstGeom prst="rect">
            <a:avLst/>
          </a:prstGeom>
          <a:ln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/>
          </p:nvPr>
        </p:nvSpPr>
        <p:spPr>
          <a:xfrm>
            <a:off x="9144000" y="7085160"/>
            <a:ext cx="787680" cy="325080"/>
          </a:xfrm>
          <a:prstGeom prst="rect">
            <a:avLst/>
          </a:prstGeom>
        </p:spPr>
        <p:txBody>
          <a:bodyPr lIns="0" rIns="0" tIns="0" bIns="0"/>
          <a:p>
            <a:fld id="{266DEFA8-24EE-4D22-B6B6-352A0790881E}" type="slidenum"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739440" y="881280"/>
            <a:ext cx="8604720" cy="792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739440" y="2101320"/>
            <a:ext cx="8604720" cy="43858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2920" indent="-28764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4200" indent="-21564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5480" indent="-21564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56760" indent="-21564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88040" indent="-21564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19680" indent="-21564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Rectangle 3"/>
          <p:cNvSpPr/>
          <p:nvPr/>
        </p:nvSpPr>
        <p:spPr>
          <a:xfrm>
            <a:off x="-720" y="7482960"/>
            <a:ext cx="10076760" cy="78120"/>
          </a:xfrm>
          <a:prstGeom prst="rect">
            <a:avLst/>
          </a:prstGeom>
          <a:solidFill>
            <a:srgbClr val="0062b1"/>
          </a:solidFill>
          <a:ln>
            <a:solidFill>
              <a:srgbClr val="0062b1"/>
            </a:solidFill>
          </a:ln>
        </p:spPr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6359400" y="192240"/>
            <a:ext cx="3470040" cy="503640"/>
          </a:xfrm>
          <a:prstGeom prst="rect">
            <a:avLst/>
          </a:prstGeom>
          <a:ln>
            <a:noFill/>
          </a:ln>
        </p:spPr>
      </p:pic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5560" y="6888600"/>
            <a:ext cx="319392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dt"/>
          </p:nvPr>
        </p:nvSpPr>
        <p:spPr>
          <a:xfrm>
            <a:off x="503280" y="6888600"/>
            <a:ext cx="23472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7224480" y="6888600"/>
            <a:ext cx="234720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21F17FC-352D-4A13-B198-4F729E03BB73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360" y="360"/>
            <a:ext cx="1055520" cy="10555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39800" y="936720"/>
            <a:ext cx="8607600" cy="700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39800" y="2100960"/>
            <a:ext cx="8607600" cy="43858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Rectangle 3"/>
          <p:cNvSpPr/>
          <p:nvPr/>
        </p:nvSpPr>
        <p:spPr>
          <a:xfrm>
            <a:off x="-360" y="7481160"/>
            <a:ext cx="10080000" cy="78120"/>
          </a:xfrm>
          <a:prstGeom prst="rect">
            <a:avLst/>
          </a:prstGeom>
          <a:solidFill>
            <a:srgbClr val="0062b1"/>
          </a:solidFill>
          <a:ln>
            <a:solidFill>
              <a:srgbClr val="0062b1"/>
            </a:solidFill>
          </a:ln>
        </p:spPr>
      </p:sp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6505560" y="192240"/>
            <a:ext cx="3471120" cy="503640"/>
          </a:xfrm>
          <a:prstGeom prst="rect">
            <a:avLst/>
          </a:prstGeom>
          <a:ln>
            <a:noFill/>
          </a:ln>
        </p:spPr>
      </p:pic>
      <p:sp>
        <p:nvSpPr>
          <p:cNvPr id="86" name="PlaceHolder 4"/>
          <p:cNvSpPr>
            <a:spLocks noGrp="1"/>
          </p:cNvSpPr>
          <p:nvPr>
            <p:ph type="ftr"/>
          </p:nvPr>
        </p:nvSpPr>
        <p:spPr>
          <a:xfrm>
            <a:off x="3447000" y="7086600"/>
            <a:ext cx="3195000" cy="3214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dt"/>
          </p:nvPr>
        </p:nvSpPr>
        <p:spPr>
          <a:xfrm>
            <a:off x="503640" y="7086600"/>
            <a:ext cx="2347920" cy="3214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7227000" y="7086600"/>
            <a:ext cx="2347920" cy="321480"/>
          </a:xfrm>
          <a:prstGeom prst="rect">
            <a:avLst/>
          </a:prstGeom>
        </p:spPr>
        <p:txBody>
          <a:bodyPr lIns="0" rIns="0" tIns="0" bIns="0"/>
          <a:p>
            <a:pPr algn="r"/>
            <a:fld id="{D56F39B0-418E-4BC7-BF8E-81FDE8EF51E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2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20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CF417CA-D2EC-444C-BE4F-7807A4EDB23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6505560" y="192600"/>
            <a:ext cx="3471120" cy="503640"/>
          </a:xfrm>
          <a:prstGeom prst="rect">
            <a:avLst/>
          </a:prstGeom>
          <a:ln>
            <a:noFill/>
          </a:ln>
        </p:spPr>
      </p:pic>
      <p:pic>
        <p:nvPicPr>
          <p:cNvPr id="129" name="" descr=""/>
          <p:cNvPicPr/>
          <p:nvPr/>
        </p:nvPicPr>
        <p:blipFill>
          <a:blip r:embed="rId3"/>
          <a:stretch/>
        </p:blipFill>
        <p:spPr>
          <a:xfrm>
            <a:off x="120240" y="99360"/>
            <a:ext cx="885600" cy="723600"/>
          </a:xfrm>
          <a:prstGeom prst="rect">
            <a:avLst/>
          </a:prstGeom>
          <a:ln>
            <a:noFill/>
          </a:ln>
        </p:spPr>
      </p:pic>
      <p:sp>
        <p:nvSpPr>
          <p:cNvPr id="130" name="Rectangle 6"/>
          <p:cNvSpPr/>
          <p:nvPr/>
        </p:nvSpPr>
        <p:spPr>
          <a:xfrm>
            <a:off x="-360" y="7481520"/>
            <a:ext cx="10080000" cy="78120"/>
          </a:xfrm>
          <a:prstGeom prst="rect">
            <a:avLst/>
          </a:prstGeom>
          <a:solidFill>
            <a:srgbClr val="0062b1"/>
          </a:solidFill>
          <a:ln>
            <a:solidFill>
              <a:srgbClr val="0062b1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40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2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20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FDB4655-BE0D-42ED-9609-33C9C2DCF71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70" name="" descr=""/>
          <p:cNvPicPr/>
          <p:nvPr/>
        </p:nvPicPr>
        <p:blipFill>
          <a:blip r:embed="rId2"/>
          <a:stretch/>
        </p:blipFill>
        <p:spPr>
          <a:xfrm>
            <a:off x="6505560" y="192600"/>
            <a:ext cx="3471120" cy="503640"/>
          </a:xfrm>
          <a:prstGeom prst="rect">
            <a:avLst/>
          </a:prstGeom>
          <a:ln>
            <a:noFill/>
          </a:ln>
        </p:spPr>
      </p:pic>
      <p:pic>
        <p:nvPicPr>
          <p:cNvPr id="171" name="" descr=""/>
          <p:cNvPicPr/>
          <p:nvPr/>
        </p:nvPicPr>
        <p:blipFill>
          <a:blip r:embed="rId3"/>
          <a:stretch/>
        </p:blipFill>
        <p:spPr>
          <a:xfrm>
            <a:off x="120240" y="99360"/>
            <a:ext cx="885600" cy="723600"/>
          </a:xfrm>
          <a:prstGeom prst="rect">
            <a:avLst/>
          </a:prstGeom>
          <a:ln>
            <a:noFill/>
          </a:ln>
        </p:spPr>
      </p:pic>
      <p:sp>
        <p:nvSpPr>
          <p:cNvPr id="172" name="Rectangle 6"/>
          <p:cNvSpPr/>
          <p:nvPr/>
        </p:nvSpPr>
        <p:spPr>
          <a:xfrm>
            <a:off x="-360" y="7481520"/>
            <a:ext cx="10080000" cy="78120"/>
          </a:xfrm>
          <a:prstGeom prst="rect">
            <a:avLst/>
          </a:prstGeom>
          <a:solidFill>
            <a:srgbClr val="0062b1"/>
          </a:solidFill>
          <a:ln>
            <a:solidFill>
              <a:srgbClr val="0062b1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3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5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5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jpeg"/><Relationship Id="rId3" Type="http://schemas.openxmlformats.org/officeDocument/2006/relationships/hyperlink" Target="https://www.advancedligo.mit.edu/core.html" TargetMode="External"/><Relationship Id="rId4" Type="http://schemas.openxmlformats.org/officeDocument/2006/relationships/slideLayout" Target="../slideLayouts/slideLayout3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3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3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hyperlink" Target="https://en.wikipedia.org/wiki/Gravitational_wave#/media/File:GravitationalWave_PlusPolarization.gif" TargetMode="External"/><Relationship Id="rId7" Type="http://schemas.openxmlformats.org/officeDocument/2006/relationships/hyperlink" Target="https://en.wikipedia.org/wiki/Gravitational_wave#/media/File:GravitationalWave_CrossPolarization.gif" TargetMode="External"/><Relationship Id="rId8" Type="http://schemas.openxmlformats.org/officeDocument/2006/relationships/slideLayout" Target="../slideLayouts/slideLayout5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3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3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3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3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slideLayout" Target="../slideLayouts/slideLayout3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3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3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3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hyperlink" Target="http://rhcole.com/apps/GWplotter/" TargetMode="External"/><Relationship Id="rId3" Type="http://schemas.openxmlformats.org/officeDocument/2006/relationships/image" Target="../media/image52.png"/><Relationship Id="rId4" Type="http://schemas.openxmlformats.org/officeDocument/2006/relationships/slideLayout" Target="../slideLayouts/slideLayout3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3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://ligo.org/index.php" TargetMode="External"/><Relationship Id="rId2" Type="http://schemas.openxmlformats.org/officeDocument/2006/relationships/hyperlink" Target="https://dcc.ligo.org/cgi-bin/DocDB/ListBy?maxdocs=50&amp;days=30" TargetMode="External"/><Relationship Id="rId3" Type="http://schemas.openxmlformats.org/officeDocument/2006/relationships/hyperlink" Target="http://mediaassets.caltech.edu/gwave" TargetMode="External"/><Relationship Id="rId4" Type="http://schemas.openxmlformats.org/officeDocument/2006/relationships/hyperlink" Target="https://www.youtube.com/watch?v=DTKGAE4voNM" TargetMode="External"/><Relationship Id="rId5" Type="http://schemas.openxmlformats.org/officeDocument/2006/relationships/hyperlink" Target="http://nanograv.org/" TargetMode="External"/><Relationship Id="rId6" Type="http://schemas.openxmlformats.org/officeDocument/2006/relationships/slideLayout" Target="../slideLayouts/slideLayout50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3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3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3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38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38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3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jpe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slideLayout" Target="../slideLayouts/slideLayout5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739800" y="401040"/>
            <a:ext cx="8602920" cy="171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LIGO, ground-based Gravitational Wave Detectors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TextShape 2"/>
          <p:cNvSpPr txBox="1"/>
          <p:nvPr/>
        </p:nvSpPr>
        <p:spPr>
          <a:xfrm>
            <a:off x="1261080" y="5303520"/>
            <a:ext cx="276228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Hanford, WA (LHO)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TextShape 3"/>
          <p:cNvSpPr txBox="1"/>
          <p:nvPr/>
        </p:nvSpPr>
        <p:spPr>
          <a:xfrm>
            <a:off x="5852160" y="1884240"/>
            <a:ext cx="379116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Livingston, LA (LLO)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5" name="" descr=""/>
          <p:cNvPicPr/>
          <p:nvPr/>
        </p:nvPicPr>
        <p:blipFill>
          <a:blip r:embed="rId1"/>
          <a:stretch/>
        </p:blipFill>
        <p:spPr>
          <a:xfrm>
            <a:off x="5212080" y="2296800"/>
            <a:ext cx="4572000" cy="4544640"/>
          </a:xfrm>
          <a:prstGeom prst="rect">
            <a:avLst/>
          </a:prstGeom>
          <a:ln>
            <a:noFill/>
          </a:ln>
        </p:spPr>
      </p:pic>
      <p:sp>
        <p:nvSpPr>
          <p:cNvPr id="216" name="TextShape 4"/>
          <p:cNvSpPr txBox="1"/>
          <p:nvPr/>
        </p:nvSpPr>
        <p:spPr>
          <a:xfrm>
            <a:off x="1371600" y="6219000"/>
            <a:ext cx="8149680" cy="64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– Laser Interferometric Gravitational Wave Observatory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LSC – LIGO Scientific Collaboration, includes VIRGO (Italy) team, maybe India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7" name="" descr=""/>
          <p:cNvPicPr/>
          <p:nvPr/>
        </p:nvPicPr>
        <p:blipFill>
          <a:blip r:embed="rId2"/>
          <a:stretch/>
        </p:blipFill>
        <p:spPr>
          <a:xfrm>
            <a:off x="365760" y="1845360"/>
            <a:ext cx="4572000" cy="333756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" descr=""/>
          <p:cNvPicPr/>
          <p:nvPr/>
        </p:nvPicPr>
        <p:blipFill>
          <a:blip r:embed="rId1"/>
          <a:stretch/>
        </p:blipFill>
        <p:spPr>
          <a:xfrm>
            <a:off x="199440" y="1152720"/>
            <a:ext cx="9672480" cy="6287040"/>
          </a:xfrm>
          <a:prstGeom prst="rect">
            <a:avLst/>
          </a:prstGeom>
          <a:ln>
            <a:noFill/>
          </a:ln>
        </p:spPr>
      </p:pic>
      <p:sp>
        <p:nvSpPr>
          <p:cNvPr id="219" name="TextShape 1"/>
          <p:cNvSpPr txBox="1"/>
          <p:nvPr/>
        </p:nvSpPr>
        <p:spPr>
          <a:xfrm>
            <a:off x="503640" y="589320"/>
            <a:ext cx="9068760" cy="52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 Curves from Moore et al. 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TextShape 2"/>
          <p:cNvSpPr txBox="1"/>
          <p:nvPr/>
        </p:nvSpPr>
        <p:spPr>
          <a:xfrm>
            <a:off x="6767640" y="2451240"/>
            <a:ext cx="17442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Ground-based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TextShape 3"/>
          <p:cNvSpPr txBox="1"/>
          <p:nvPr/>
        </p:nvSpPr>
        <p:spPr>
          <a:xfrm>
            <a:off x="4428000" y="2235600"/>
            <a:ext cx="172908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Spaced-based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TextShape 4"/>
          <p:cNvSpPr txBox="1"/>
          <p:nvPr/>
        </p:nvSpPr>
        <p:spPr>
          <a:xfrm>
            <a:off x="1908360" y="1119960"/>
            <a:ext cx="246528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Pulsar Timing Arrays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TextShape 5"/>
          <p:cNvSpPr txBox="1"/>
          <p:nvPr/>
        </p:nvSpPr>
        <p:spPr>
          <a:xfrm>
            <a:off x="6073920" y="7135200"/>
            <a:ext cx="56016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3e8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TextShape 6"/>
          <p:cNvSpPr txBox="1"/>
          <p:nvPr/>
        </p:nvSpPr>
        <p:spPr>
          <a:xfrm>
            <a:off x="97920" y="7135560"/>
            <a:ext cx="16513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wavelength, 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TextShape 7"/>
          <p:cNvSpPr txBox="1"/>
          <p:nvPr/>
        </p:nvSpPr>
        <p:spPr>
          <a:xfrm>
            <a:off x="8089920" y="7135560"/>
            <a:ext cx="56016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3e4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TextShape 8"/>
          <p:cNvSpPr txBox="1"/>
          <p:nvPr/>
        </p:nvSpPr>
        <p:spPr>
          <a:xfrm>
            <a:off x="4021920" y="7135920"/>
            <a:ext cx="6865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3e12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TextShape 9"/>
          <p:cNvSpPr txBox="1"/>
          <p:nvPr/>
        </p:nvSpPr>
        <p:spPr>
          <a:xfrm>
            <a:off x="2042280" y="7136280"/>
            <a:ext cx="6865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3e16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TextShape 10"/>
          <p:cNvSpPr txBox="1"/>
          <p:nvPr/>
        </p:nvSpPr>
        <p:spPr>
          <a:xfrm>
            <a:off x="2113920" y="6839640"/>
            <a:ext cx="5738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1pc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TextShape 11"/>
          <p:cNvSpPr txBox="1"/>
          <p:nvPr/>
        </p:nvSpPr>
        <p:spPr>
          <a:xfrm>
            <a:off x="8089920" y="6840000"/>
            <a:ext cx="779760" cy="383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30km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7093080" y="1642680"/>
            <a:ext cx="1227960" cy="551880"/>
          </a:xfrm>
          <a:prstGeom prst="rect">
            <a:avLst/>
          </a:prstGeom>
          <a:ln w="38160">
            <a:solidFill>
              <a:srgbClr val="000000"/>
            </a:solidFill>
            <a:round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503640" y="805320"/>
            <a:ext cx="9068760" cy="52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Gravitational Wave Spectrum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2" name="" descr=""/>
          <p:cNvPicPr/>
          <p:nvPr/>
        </p:nvPicPr>
        <p:blipFill>
          <a:blip r:embed="rId1"/>
          <a:stretch/>
        </p:blipFill>
        <p:spPr>
          <a:xfrm>
            <a:off x="412920" y="1404720"/>
            <a:ext cx="9144000" cy="5468040"/>
          </a:xfrm>
          <a:prstGeom prst="rect">
            <a:avLst/>
          </a:prstGeom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" descr=""/>
          <p:cNvPicPr/>
          <p:nvPr/>
        </p:nvPicPr>
        <p:blipFill>
          <a:blip r:embed="rId1"/>
          <a:stretch/>
        </p:blipFill>
        <p:spPr>
          <a:xfrm>
            <a:off x="914400" y="731520"/>
            <a:ext cx="8229600" cy="6089760"/>
          </a:xfrm>
          <a:prstGeom prst="rect">
            <a:avLst/>
          </a:prstGeom>
          <a:ln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Hardware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TextShape 2"/>
          <p:cNvSpPr txBox="1"/>
          <p:nvPr/>
        </p:nvSpPr>
        <p:spPr>
          <a:xfrm>
            <a:off x="739800" y="1452960"/>
            <a:ext cx="8607600" cy="10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“Test Mass” in 4-element suspension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6" name="" descr=""/>
          <p:cNvPicPr/>
          <p:nvPr/>
        </p:nvPicPr>
        <p:blipFill>
          <a:blip r:embed="rId1"/>
          <a:stretch/>
        </p:blipFill>
        <p:spPr>
          <a:xfrm>
            <a:off x="1008000" y="1943280"/>
            <a:ext cx="2923920" cy="2847600"/>
          </a:xfrm>
          <a:prstGeom prst="rect">
            <a:avLst/>
          </a:prstGeom>
          <a:ln>
            <a:noFill/>
          </a:ln>
        </p:spPr>
      </p:pic>
      <p:sp>
        <p:nvSpPr>
          <p:cNvPr id="237" name="TextShape 3"/>
          <p:cNvSpPr txBox="1"/>
          <p:nvPr/>
        </p:nvSpPr>
        <p:spPr>
          <a:xfrm>
            <a:off x="4846320" y="6019920"/>
            <a:ext cx="3740760" cy="560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Vacuum Tube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8" name="" descr=""/>
          <p:cNvPicPr/>
          <p:nvPr/>
        </p:nvPicPr>
        <p:blipFill>
          <a:blip r:embed="rId2"/>
          <a:stretch/>
        </p:blipFill>
        <p:spPr>
          <a:xfrm>
            <a:off x="4830120" y="2178360"/>
            <a:ext cx="4876560" cy="3657240"/>
          </a:xfrm>
          <a:prstGeom prst="rect">
            <a:avLst/>
          </a:prstGeom>
          <a:ln>
            <a:noFill/>
          </a:ln>
        </p:spPr>
      </p:pic>
      <p:sp>
        <p:nvSpPr>
          <p:cNvPr id="239" name="TextShape 4"/>
          <p:cNvSpPr txBox="1"/>
          <p:nvPr/>
        </p:nvSpPr>
        <p:spPr>
          <a:xfrm>
            <a:off x="548640" y="6400800"/>
            <a:ext cx="303336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Ref: some hardware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images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Hardware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TextShape 2"/>
          <p:cNvSpPr txBox="1"/>
          <p:nvPr/>
        </p:nvSpPr>
        <p:spPr>
          <a:xfrm>
            <a:off x="739800" y="1452960"/>
            <a:ext cx="8607600" cy="10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“Test Mass” in suspension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TextShape 3"/>
          <p:cNvSpPr txBox="1"/>
          <p:nvPr/>
        </p:nvSpPr>
        <p:spPr>
          <a:xfrm>
            <a:off x="4854600" y="6022800"/>
            <a:ext cx="3740760" cy="560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Beam Splitter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3" name="" descr=""/>
          <p:cNvPicPr/>
          <p:nvPr/>
        </p:nvPicPr>
        <p:blipFill>
          <a:blip r:embed="rId1"/>
          <a:stretch/>
        </p:blipFill>
        <p:spPr>
          <a:xfrm>
            <a:off x="822960" y="1920240"/>
            <a:ext cx="3900960" cy="2583000"/>
          </a:xfrm>
          <a:prstGeom prst="rect">
            <a:avLst/>
          </a:prstGeom>
          <a:ln>
            <a:noFill/>
          </a:ln>
        </p:spPr>
      </p:pic>
      <p:pic>
        <p:nvPicPr>
          <p:cNvPr id="244" name="" descr=""/>
          <p:cNvPicPr/>
          <p:nvPr/>
        </p:nvPicPr>
        <p:blipFill>
          <a:blip r:embed="rId2"/>
          <a:stretch/>
        </p:blipFill>
        <p:spPr>
          <a:xfrm>
            <a:off x="5142600" y="3148560"/>
            <a:ext cx="3727080" cy="279504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Interference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TextShape 2"/>
          <p:cNvSpPr txBox="1"/>
          <p:nvPr/>
        </p:nvSpPr>
        <p:spPr>
          <a:xfrm>
            <a:off x="739800" y="1452960"/>
            <a:ext cx="8607600" cy="150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Two arms, slightly different lengths, L and L+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∆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L, consider the </a:t>
            </a:r>
            <a:r>
              <a:rPr b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amplitudes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coming together.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Single amplitude like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Sum them together for 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7" name="" descr=""/>
          <p:cNvPicPr/>
          <p:nvPr/>
        </p:nvPicPr>
        <p:blipFill>
          <a:blip r:embed="rId1"/>
          <a:stretch/>
        </p:blipFill>
        <p:spPr>
          <a:xfrm>
            <a:off x="3840480" y="2551320"/>
            <a:ext cx="2061720" cy="466200"/>
          </a:xfrm>
          <a:prstGeom prst="rect">
            <a:avLst/>
          </a:prstGeom>
          <a:ln>
            <a:noFill/>
          </a:ln>
        </p:spPr>
      </p:pic>
      <p:pic>
        <p:nvPicPr>
          <p:cNvPr id="248" name="" descr=""/>
          <p:cNvPicPr/>
          <p:nvPr/>
        </p:nvPicPr>
        <p:blipFill>
          <a:blip r:embed="rId2"/>
          <a:stretch/>
        </p:blipFill>
        <p:spPr>
          <a:xfrm>
            <a:off x="3749040" y="2103120"/>
            <a:ext cx="566280" cy="361440"/>
          </a:xfrm>
          <a:prstGeom prst="rect">
            <a:avLst/>
          </a:prstGeom>
          <a:ln>
            <a:noFill/>
          </a:ln>
        </p:spPr>
      </p:pic>
      <p:pic>
        <p:nvPicPr>
          <p:cNvPr id="249" name="" descr=""/>
          <p:cNvPicPr/>
          <p:nvPr/>
        </p:nvPicPr>
        <p:blipFill>
          <a:blip r:embed="rId3"/>
          <a:stretch/>
        </p:blipFill>
        <p:spPr>
          <a:xfrm>
            <a:off x="6217920" y="2914920"/>
            <a:ext cx="1956960" cy="119988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739800" y="497520"/>
            <a:ext cx="8602920" cy="102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Nature of Gravitational Waves, and 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TextShape 2"/>
          <p:cNvSpPr txBox="1"/>
          <p:nvPr/>
        </p:nvSpPr>
        <p:spPr>
          <a:xfrm>
            <a:off x="739800" y="1535760"/>
            <a:ext cx="86076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Of all 10 possible components to h, it simplifies to two polarizations. One with a motion that shrinks (grows) in one direction while growing (shrinking) in the other direction.  The other polarization is just rotated by 45 degrees.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252" name="Formula 3"/>
              <p:cNvSpPr txBox="1"/>
              <p:nvPr/>
            </p:nvSpPr>
            <p:spPr>
              <a:xfrm>
                <a:off x="7132320" y="5721480"/>
                <a:ext cx="719640" cy="35964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253" name="" descr=""/>
          <p:cNvPicPr/>
          <p:nvPr/>
        </p:nvPicPr>
        <p:blipFill>
          <a:blip r:embed="rId1"/>
          <a:stretch/>
        </p:blipFill>
        <p:spPr>
          <a:xfrm>
            <a:off x="8595360" y="705600"/>
            <a:ext cx="770760" cy="666000"/>
          </a:xfrm>
          <a:prstGeom prst="rect">
            <a:avLst/>
          </a:prstGeom>
          <a:ln>
            <a:noFill/>
          </a:ln>
        </p:spPr>
      </p:pic>
      <p:pic>
        <p:nvPicPr>
          <p:cNvPr id="254" name="" descr=""/>
          <p:cNvPicPr/>
          <p:nvPr/>
        </p:nvPicPr>
        <p:blipFill>
          <a:blip r:embed="rId2"/>
          <a:stretch/>
        </p:blipFill>
        <p:spPr>
          <a:xfrm>
            <a:off x="6749640" y="2735640"/>
            <a:ext cx="713880" cy="646920"/>
          </a:xfrm>
          <a:prstGeom prst="rect">
            <a:avLst/>
          </a:prstGeom>
          <a:ln>
            <a:noFill/>
          </a:ln>
        </p:spPr>
      </p:pic>
      <p:pic>
        <p:nvPicPr>
          <p:cNvPr id="255" name="" descr=""/>
          <p:cNvPicPr/>
          <p:nvPr/>
        </p:nvPicPr>
        <p:blipFill>
          <a:blip r:embed="rId3"/>
          <a:stretch/>
        </p:blipFill>
        <p:spPr>
          <a:xfrm>
            <a:off x="2141280" y="2779200"/>
            <a:ext cx="628200" cy="609120"/>
          </a:xfrm>
          <a:prstGeom prst="rect">
            <a:avLst/>
          </a:prstGeom>
          <a:ln>
            <a:noFill/>
          </a:ln>
        </p:spPr>
      </p:pic>
      <p:pic>
        <p:nvPicPr>
          <p:cNvPr id="256" name="" descr=""/>
          <p:cNvPicPr/>
          <p:nvPr/>
        </p:nvPicPr>
        <p:blipFill>
          <a:blip r:embed="rId4"/>
          <a:stretch/>
        </p:blipFill>
        <p:spPr>
          <a:xfrm>
            <a:off x="1189080" y="3657960"/>
            <a:ext cx="2742840" cy="2742840"/>
          </a:xfrm>
          <a:prstGeom prst="rect">
            <a:avLst/>
          </a:prstGeom>
          <a:ln>
            <a:noFill/>
          </a:ln>
        </p:spPr>
      </p:pic>
      <p:pic>
        <p:nvPicPr>
          <p:cNvPr id="257" name="" descr=""/>
          <p:cNvPicPr/>
          <p:nvPr/>
        </p:nvPicPr>
        <p:blipFill>
          <a:blip r:embed="rId5"/>
          <a:stretch/>
        </p:blipFill>
        <p:spPr>
          <a:xfrm>
            <a:off x="5761080" y="356616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258" name="TextShape 4"/>
          <p:cNvSpPr txBox="1"/>
          <p:nvPr/>
        </p:nvSpPr>
        <p:spPr>
          <a:xfrm>
            <a:off x="2829600" y="6528240"/>
            <a:ext cx="44006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Wave headed into the page, Y up, X right.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9" name="TextShape 5"/>
          <p:cNvSpPr txBox="1"/>
          <p:nvPr/>
        </p:nvSpPr>
        <p:spPr>
          <a:xfrm>
            <a:off x="545760" y="6065640"/>
            <a:ext cx="2197440" cy="426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6"/>
              </a:rPr>
              <a:t>hplus polarization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TextShape 6"/>
          <p:cNvSpPr txBox="1"/>
          <p:nvPr/>
        </p:nvSpPr>
        <p:spPr>
          <a:xfrm>
            <a:off x="7193160" y="6065640"/>
            <a:ext cx="2316600" cy="426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7"/>
              </a:rPr>
              <a:t>hcross polarization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Effect of a perfectly aligned wave on LIGO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2" name="" descr=""/>
          <p:cNvPicPr/>
          <p:nvPr/>
        </p:nvPicPr>
        <p:blipFill>
          <a:blip r:embed="rId1"/>
          <a:stretch/>
        </p:blipFill>
        <p:spPr>
          <a:xfrm>
            <a:off x="1005840" y="1737360"/>
            <a:ext cx="8229600" cy="472752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" descr=""/>
          <p:cNvPicPr/>
          <p:nvPr/>
        </p:nvPicPr>
        <p:blipFill>
          <a:blip r:embed="rId1"/>
          <a:stretch/>
        </p:blipFill>
        <p:spPr>
          <a:xfrm>
            <a:off x="1195920" y="668880"/>
            <a:ext cx="7772400" cy="581544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" descr=""/>
          <p:cNvPicPr/>
          <p:nvPr/>
        </p:nvPicPr>
        <p:blipFill>
          <a:blip r:embed="rId1"/>
          <a:stretch/>
        </p:blipFill>
        <p:spPr>
          <a:xfrm>
            <a:off x="1053720" y="1232280"/>
            <a:ext cx="7772400" cy="5678280"/>
          </a:xfrm>
          <a:prstGeom prst="rect">
            <a:avLst/>
          </a:prstGeom>
          <a:ln>
            <a:noFill/>
          </a:ln>
        </p:spPr>
      </p:pic>
      <p:sp>
        <p:nvSpPr>
          <p:cNvPr id="265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Seismic Noise aLIGO and initial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Pick out the Livingston Peaks in Above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7" name="" descr=""/>
          <p:cNvPicPr/>
          <p:nvPr/>
        </p:nvPicPr>
        <p:blipFill>
          <a:blip r:embed="rId1"/>
          <a:stretch/>
        </p:blipFill>
        <p:spPr>
          <a:xfrm>
            <a:off x="4178880" y="1280160"/>
            <a:ext cx="4599360" cy="5486400"/>
          </a:xfrm>
          <a:prstGeom prst="rect">
            <a:avLst/>
          </a:prstGeom>
          <a:ln>
            <a:noFill/>
          </a:ln>
        </p:spPr>
      </p:pic>
      <p:sp>
        <p:nvSpPr>
          <p:cNvPr id="268" name="TextShape 2"/>
          <p:cNvSpPr txBox="1"/>
          <p:nvPr/>
        </p:nvSpPr>
        <p:spPr>
          <a:xfrm>
            <a:off x="640080" y="2194560"/>
            <a:ext cx="2708280" cy="2075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Pick out the largest peaks, reconstruct the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possible noise.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Assumed at t=0 all the modes are in phase.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TextShape 3"/>
          <p:cNvSpPr txBox="1"/>
          <p:nvPr/>
        </p:nvSpPr>
        <p:spPr>
          <a:xfrm rot="16200000">
            <a:off x="3116520" y="2476440"/>
            <a:ext cx="14486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strain, 1e-21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TextShape 4"/>
          <p:cNvSpPr txBox="1"/>
          <p:nvPr/>
        </p:nvSpPr>
        <p:spPr>
          <a:xfrm rot="16200000">
            <a:off x="3116880" y="5500440"/>
            <a:ext cx="14486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strain, 1e-21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TextShape 5"/>
          <p:cNvSpPr txBox="1"/>
          <p:nvPr/>
        </p:nvSpPr>
        <p:spPr>
          <a:xfrm>
            <a:off x="3909600" y="3841560"/>
            <a:ext cx="6624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0sec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2" name="TextShape 6"/>
          <p:cNvSpPr txBox="1"/>
          <p:nvPr/>
        </p:nvSpPr>
        <p:spPr>
          <a:xfrm>
            <a:off x="7927200" y="3846600"/>
            <a:ext cx="6624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3sec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TextShape 7"/>
          <p:cNvSpPr txBox="1"/>
          <p:nvPr/>
        </p:nvSpPr>
        <p:spPr>
          <a:xfrm>
            <a:off x="3981600" y="6505920"/>
            <a:ext cx="6624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1sec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TextShape 8"/>
          <p:cNvSpPr txBox="1"/>
          <p:nvPr/>
        </p:nvSpPr>
        <p:spPr>
          <a:xfrm>
            <a:off x="7927200" y="6546960"/>
            <a:ext cx="8528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1.5sec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TextShape 9"/>
          <p:cNvSpPr txBox="1"/>
          <p:nvPr/>
        </p:nvSpPr>
        <p:spPr>
          <a:xfrm>
            <a:off x="3981600" y="4670280"/>
            <a:ext cx="6624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3.0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TextShape 10"/>
          <p:cNvSpPr txBox="1"/>
          <p:nvPr/>
        </p:nvSpPr>
        <p:spPr>
          <a:xfrm>
            <a:off x="3981600" y="6182640"/>
            <a:ext cx="6624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-3.0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" descr=""/>
          <p:cNvPicPr/>
          <p:nvPr/>
        </p:nvPicPr>
        <p:blipFill>
          <a:blip r:embed="rId1"/>
          <a:stretch/>
        </p:blipFill>
        <p:spPr>
          <a:xfrm>
            <a:off x="5422320" y="3291840"/>
            <a:ext cx="4270320" cy="2743200"/>
          </a:xfrm>
          <a:prstGeom prst="rect">
            <a:avLst/>
          </a:prstGeom>
          <a:ln>
            <a:noFill/>
          </a:ln>
        </p:spPr>
      </p:pic>
      <p:sp>
        <p:nvSpPr>
          <p:cNvPr id="278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Saulson, </a:t>
            </a:r>
            <a:r>
              <a:rPr b="0" i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 Light Waves…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TextShape 2"/>
          <p:cNvSpPr txBox="1"/>
          <p:nvPr/>
        </p:nvSpPr>
        <p:spPr>
          <a:xfrm>
            <a:off x="1552680" y="6583680"/>
            <a:ext cx="59126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Ref: Saulson,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 Light Waves…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AmJPhys </a:t>
            </a: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65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501 (1997)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0" name="" descr=""/>
          <p:cNvPicPr/>
          <p:nvPr/>
        </p:nvPicPr>
        <p:blipFill>
          <a:blip r:embed="rId2"/>
          <a:stretch/>
        </p:blipFill>
        <p:spPr>
          <a:xfrm>
            <a:off x="7845480" y="1828800"/>
            <a:ext cx="1572840" cy="914400"/>
          </a:xfrm>
          <a:prstGeom prst="rect">
            <a:avLst/>
          </a:prstGeom>
          <a:ln>
            <a:noFill/>
          </a:ln>
        </p:spPr>
      </p:pic>
      <p:sp>
        <p:nvSpPr>
          <p:cNvPr id="281" name="TextShape 3"/>
          <p:cNvSpPr txBox="1"/>
          <p:nvPr/>
        </p:nvSpPr>
        <p:spPr>
          <a:xfrm>
            <a:off x="731520" y="1487520"/>
            <a:ext cx="8607600" cy="2627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Argues that in the expanding Universe, light continuously experiences the increase in scale by expanding continuously itself.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NOT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the case for a light wave in LIGO...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wave filling the cavity </a:t>
            </a:r>
            <a:r>
              <a:rPr b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stretched by the sudden onset of the gravitational wave.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Light travel time, 2x4km is 27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μ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s,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but GW oscillates at 20 Hz, 50ms.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2" name="Line 4"/>
          <p:cNvSpPr/>
          <p:nvPr/>
        </p:nvSpPr>
        <p:spPr>
          <a:xfrm flipH="1">
            <a:off x="7406640" y="3327840"/>
            <a:ext cx="640080" cy="0"/>
          </a:xfrm>
          <a:prstGeom prst="line">
            <a:avLst/>
          </a:prstGeom>
          <a:ln w="3816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Line 5"/>
          <p:cNvSpPr/>
          <p:nvPr/>
        </p:nvSpPr>
        <p:spPr>
          <a:xfrm>
            <a:off x="7406640" y="5120640"/>
            <a:ext cx="640080" cy="0"/>
          </a:xfrm>
          <a:prstGeom prst="line">
            <a:avLst/>
          </a:prstGeom>
          <a:ln w="3816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Line 6"/>
          <p:cNvSpPr/>
          <p:nvPr/>
        </p:nvSpPr>
        <p:spPr>
          <a:xfrm>
            <a:off x="9144000" y="4937760"/>
            <a:ext cx="0" cy="548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Line 7"/>
          <p:cNvSpPr/>
          <p:nvPr/>
        </p:nvSpPr>
        <p:spPr>
          <a:xfrm>
            <a:off x="9576000" y="4937760"/>
            <a:ext cx="0" cy="548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Line 8"/>
          <p:cNvSpPr/>
          <p:nvPr/>
        </p:nvSpPr>
        <p:spPr>
          <a:xfrm>
            <a:off x="9144000" y="5212080"/>
            <a:ext cx="457200" cy="0"/>
          </a:xfrm>
          <a:prstGeom prst="line">
            <a:avLst/>
          </a:prstGeom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TextShape 9"/>
          <p:cNvSpPr txBox="1"/>
          <p:nvPr/>
        </p:nvSpPr>
        <p:spPr>
          <a:xfrm>
            <a:off x="9495360" y="4525920"/>
            <a:ext cx="4975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Latin Modern Math"/>
                <a:ea typeface="Latin Modern Math"/>
              </a:rPr>
              <a:t>Δ</a:t>
            </a: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8" name="" descr=""/>
          <p:cNvPicPr/>
          <p:nvPr/>
        </p:nvPicPr>
        <p:blipFill>
          <a:blip r:embed="rId3"/>
          <a:stretch/>
        </p:blipFill>
        <p:spPr>
          <a:xfrm>
            <a:off x="1107000" y="4199040"/>
            <a:ext cx="3647880" cy="2476080"/>
          </a:xfrm>
          <a:prstGeom prst="rect">
            <a:avLst/>
          </a:prstGeom>
          <a:ln>
            <a:noFill/>
          </a:ln>
        </p:spPr>
      </p:pic>
      <p:sp>
        <p:nvSpPr>
          <p:cNvPr id="289" name="TextShape 10"/>
          <p:cNvSpPr txBox="1"/>
          <p:nvPr/>
        </p:nvSpPr>
        <p:spPr>
          <a:xfrm>
            <a:off x="2091600" y="4573080"/>
            <a:ext cx="560160" cy="364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h_0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0" name="TextShape 11"/>
          <p:cNvSpPr txBox="1"/>
          <p:nvPr/>
        </p:nvSpPr>
        <p:spPr>
          <a:xfrm>
            <a:off x="3383280" y="6193440"/>
            <a:ext cx="1097280" cy="364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time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739440" y="670680"/>
            <a:ext cx="8604720" cy="117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As the Wave runs through...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2" name="" descr=""/>
          <p:cNvPicPr/>
          <p:nvPr/>
        </p:nvPicPr>
        <p:blipFill>
          <a:blip r:embed="rId1"/>
          <a:stretch/>
        </p:blipFill>
        <p:spPr>
          <a:xfrm>
            <a:off x="3200400" y="1691640"/>
            <a:ext cx="5943600" cy="4800600"/>
          </a:xfrm>
          <a:prstGeom prst="rect">
            <a:avLst/>
          </a:prstGeom>
          <a:ln>
            <a:noFill/>
          </a:ln>
        </p:spPr>
      </p:pic>
      <p:pic>
        <p:nvPicPr>
          <p:cNvPr id="293" name="" descr=""/>
          <p:cNvPicPr/>
          <p:nvPr/>
        </p:nvPicPr>
        <p:blipFill>
          <a:blip r:embed="rId2"/>
          <a:stretch/>
        </p:blipFill>
        <p:spPr>
          <a:xfrm>
            <a:off x="457200" y="6126480"/>
            <a:ext cx="4572000" cy="612720"/>
          </a:xfrm>
          <a:prstGeom prst="rect">
            <a:avLst/>
          </a:prstGeom>
          <a:ln>
            <a:noFill/>
          </a:ln>
        </p:spPr>
      </p:pic>
      <p:sp>
        <p:nvSpPr>
          <p:cNvPr id="294" name="TextShape 2"/>
          <p:cNvSpPr txBox="1"/>
          <p:nvPr/>
        </p:nvSpPr>
        <p:spPr>
          <a:xfrm>
            <a:off x="822960" y="5577840"/>
            <a:ext cx="3200400" cy="100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bb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5" name="Line 3"/>
          <p:cNvSpPr/>
          <p:nvPr/>
        </p:nvSpPr>
        <p:spPr>
          <a:xfrm>
            <a:off x="8522640" y="3471480"/>
            <a:ext cx="0" cy="548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Line 4"/>
          <p:cNvSpPr/>
          <p:nvPr/>
        </p:nvSpPr>
        <p:spPr>
          <a:xfrm>
            <a:off x="8522640" y="3745800"/>
            <a:ext cx="457200" cy="0"/>
          </a:xfrm>
          <a:prstGeom prst="line">
            <a:avLst/>
          </a:prstGeom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97" name="TextShape 5"/>
          <p:cNvSpPr txBox="1"/>
          <p:nvPr/>
        </p:nvSpPr>
        <p:spPr>
          <a:xfrm>
            <a:off x="8874000" y="3059640"/>
            <a:ext cx="4975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Latin Modern Math"/>
                <a:ea typeface="Latin Modern Math"/>
              </a:rPr>
              <a:t>Δ</a:t>
            </a: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8" name="Line 6"/>
          <p:cNvSpPr/>
          <p:nvPr/>
        </p:nvSpPr>
        <p:spPr>
          <a:xfrm>
            <a:off x="8964000" y="3461760"/>
            <a:ext cx="0" cy="548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" descr=""/>
          <p:cNvPicPr/>
          <p:nvPr/>
        </p:nvPicPr>
        <p:blipFill>
          <a:blip r:embed="rId1"/>
          <a:stretch/>
        </p:blipFill>
        <p:spPr>
          <a:xfrm>
            <a:off x="1841760" y="4545000"/>
            <a:ext cx="6351840" cy="1437480"/>
          </a:xfrm>
          <a:prstGeom prst="rect">
            <a:avLst/>
          </a:prstGeom>
          <a:ln>
            <a:noFill/>
          </a:ln>
        </p:spPr>
      </p:pic>
      <p:pic>
        <p:nvPicPr>
          <p:cNvPr id="300" name="" descr=""/>
          <p:cNvPicPr/>
          <p:nvPr/>
        </p:nvPicPr>
        <p:blipFill>
          <a:blip r:embed="rId2"/>
          <a:stretch/>
        </p:blipFill>
        <p:spPr>
          <a:xfrm>
            <a:off x="1828800" y="1696320"/>
            <a:ext cx="6380280" cy="2875680"/>
          </a:xfrm>
          <a:prstGeom prst="rect">
            <a:avLst/>
          </a:prstGeom>
          <a:ln>
            <a:noFill/>
          </a:ln>
        </p:spPr>
      </p:pic>
      <p:sp>
        <p:nvSpPr>
          <p:cNvPr id="301" name="TextShape 1"/>
          <p:cNvSpPr txBox="1"/>
          <p:nvPr/>
        </p:nvSpPr>
        <p:spPr>
          <a:xfrm>
            <a:off x="739800" y="497520"/>
            <a:ext cx="8602920" cy="102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Saulson, </a:t>
            </a:r>
            <a:r>
              <a:rPr b="0" i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 Light Waves…,</a:t>
            </a: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says rods are still rigid!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2" name="Line 2"/>
          <p:cNvSpPr/>
          <p:nvPr/>
        </p:nvSpPr>
        <p:spPr>
          <a:xfrm>
            <a:off x="3383280" y="3895920"/>
            <a:ext cx="4754880" cy="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Line 3"/>
          <p:cNvSpPr/>
          <p:nvPr/>
        </p:nvSpPr>
        <p:spPr>
          <a:xfrm>
            <a:off x="1871280" y="4183920"/>
            <a:ext cx="6266880" cy="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4" name="Line 4"/>
          <p:cNvSpPr/>
          <p:nvPr/>
        </p:nvSpPr>
        <p:spPr>
          <a:xfrm>
            <a:off x="1871280" y="4435920"/>
            <a:ext cx="6266880" cy="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5" name="Line 5"/>
          <p:cNvSpPr/>
          <p:nvPr/>
        </p:nvSpPr>
        <p:spPr>
          <a:xfrm>
            <a:off x="1871280" y="4795920"/>
            <a:ext cx="6266880" cy="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" descr=""/>
          <p:cNvPicPr/>
          <p:nvPr/>
        </p:nvPicPr>
        <p:blipFill>
          <a:blip r:embed="rId1"/>
          <a:stretch/>
        </p:blipFill>
        <p:spPr>
          <a:xfrm>
            <a:off x="296640" y="2532960"/>
            <a:ext cx="4183920" cy="3227760"/>
          </a:xfrm>
          <a:prstGeom prst="rect">
            <a:avLst/>
          </a:prstGeom>
          <a:ln>
            <a:noFill/>
          </a:ln>
        </p:spPr>
      </p:pic>
      <p:sp>
        <p:nvSpPr>
          <p:cNvPr id="307" name="TextShape 1"/>
          <p:cNvSpPr txBox="1"/>
          <p:nvPr/>
        </p:nvSpPr>
        <p:spPr>
          <a:xfrm>
            <a:off x="739440" y="571680"/>
            <a:ext cx="8604720" cy="1875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 Curve, Strain Sensitivity, Amplitude Spectral Density, Power Spectral Density...OH MY!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8" name="CustomShape 2"/>
          <p:cNvSpPr/>
          <p:nvPr/>
        </p:nvSpPr>
        <p:spPr>
          <a:xfrm>
            <a:off x="208080" y="3674160"/>
            <a:ext cx="548640" cy="91440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TextShape 3"/>
          <p:cNvSpPr txBox="1"/>
          <p:nvPr/>
        </p:nvSpPr>
        <p:spPr>
          <a:xfrm>
            <a:off x="822960" y="5901840"/>
            <a:ext cx="8046720" cy="822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 root Hz” is usually called the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 sensitivity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or sometimes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amplitude spectral sensitivity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0" name="" descr=""/>
          <p:cNvPicPr/>
          <p:nvPr/>
        </p:nvPicPr>
        <p:blipFill>
          <a:blip r:embed="rId2"/>
          <a:stretch/>
        </p:blipFill>
        <p:spPr>
          <a:xfrm>
            <a:off x="4754880" y="2560320"/>
            <a:ext cx="4378680" cy="3383280"/>
          </a:xfrm>
          <a:prstGeom prst="rect">
            <a:avLst/>
          </a:prstGeom>
          <a:ln>
            <a:noFill/>
          </a:ln>
        </p:spPr>
      </p:pic>
      <p:sp>
        <p:nvSpPr>
          <p:cNvPr id="311" name="CustomShape 4"/>
          <p:cNvSpPr/>
          <p:nvPr/>
        </p:nvSpPr>
        <p:spPr>
          <a:xfrm>
            <a:off x="4744440" y="3108960"/>
            <a:ext cx="548640" cy="218880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" descr=""/>
          <p:cNvPicPr/>
          <p:nvPr/>
        </p:nvPicPr>
        <p:blipFill>
          <a:blip r:embed="rId1"/>
          <a:stretch/>
        </p:blipFill>
        <p:spPr>
          <a:xfrm>
            <a:off x="351360" y="1446480"/>
            <a:ext cx="4762080" cy="3033360"/>
          </a:xfrm>
          <a:prstGeom prst="rect">
            <a:avLst/>
          </a:prstGeom>
          <a:ln>
            <a:noFill/>
          </a:ln>
        </p:spPr>
      </p:pic>
      <p:sp>
        <p:nvSpPr>
          <p:cNvPr id="313" name="TextShape 1"/>
          <p:cNvSpPr txBox="1"/>
          <p:nvPr/>
        </p:nvSpPr>
        <p:spPr>
          <a:xfrm>
            <a:off x="739440" y="700200"/>
            <a:ext cx="860472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 Curve, etc...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CustomShape 2"/>
          <p:cNvSpPr/>
          <p:nvPr/>
        </p:nvSpPr>
        <p:spPr>
          <a:xfrm>
            <a:off x="149760" y="2286000"/>
            <a:ext cx="548640" cy="104256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5" name="TextShape 3"/>
          <p:cNvSpPr txBox="1"/>
          <p:nvPr/>
        </p:nvSpPr>
        <p:spPr>
          <a:xfrm>
            <a:off x="4663440" y="5029200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square root of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Power Spectral Density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really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amplitude spectral density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6" name="CustomShape 4"/>
          <p:cNvSpPr/>
          <p:nvPr/>
        </p:nvSpPr>
        <p:spPr>
          <a:xfrm>
            <a:off x="4950720" y="2411280"/>
            <a:ext cx="548640" cy="192024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7" name="TextShape 5"/>
          <p:cNvSpPr txBox="1"/>
          <p:nvPr/>
        </p:nvSpPr>
        <p:spPr>
          <a:xfrm>
            <a:off x="822960" y="4497840"/>
            <a:ext cx="3200400" cy="439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Characteristic Strain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just 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8" name="TextShape 6"/>
          <p:cNvSpPr txBox="1"/>
          <p:nvPr/>
        </p:nvSpPr>
        <p:spPr>
          <a:xfrm>
            <a:off x="822960" y="6369840"/>
            <a:ext cx="3200400" cy="446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Ref: Cole,s online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app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9" name="" descr=""/>
          <p:cNvPicPr/>
          <p:nvPr/>
        </p:nvPicPr>
        <p:blipFill>
          <a:blip r:embed="rId3"/>
          <a:stretch/>
        </p:blipFill>
        <p:spPr>
          <a:xfrm>
            <a:off x="5175360" y="1986480"/>
            <a:ext cx="4762080" cy="303336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" descr=""/>
          <p:cNvPicPr/>
          <p:nvPr/>
        </p:nvPicPr>
        <p:blipFill>
          <a:blip r:embed="rId1"/>
          <a:stretch/>
        </p:blipFill>
        <p:spPr>
          <a:xfrm>
            <a:off x="740160" y="1754640"/>
            <a:ext cx="4910760" cy="3053880"/>
          </a:xfrm>
          <a:prstGeom prst="rect">
            <a:avLst/>
          </a:prstGeom>
          <a:ln>
            <a:noFill/>
          </a:ln>
        </p:spPr>
      </p:pic>
      <p:sp>
        <p:nvSpPr>
          <p:cNvPr id="321" name="TextShape 1"/>
          <p:cNvSpPr txBox="1"/>
          <p:nvPr/>
        </p:nvSpPr>
        <p:spPr>
          <a:xfrm>
            <a:off x="739440" y="880200"/>
            <a:ext cx="860472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Strain Curve, etc...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2" name="CustomShape 2"/>
          <p:cNvSpPr/>
          <p:nvPr/>
        </p:nvSpPr>
        <p:spPr>
          <a:xfrm>
            <a:off x="640080" y="1828800"/>
            <a:ext cx="548640" cy="265176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3" name="TextShape 3"/>
          <p:cNvSpPr txBox="1"/>
          <p:nvPr/>
        </p:nvSpPr>
        <p:spPr>
          <a:xfrm>
            <a:off x="822960" y="5577840"/>
            <a:ext cx="3200400" cy="100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bb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4" name="CustomShape 4"/>
          <p:cNvSpPr/>
          <p:nvPr/>
        </p:nvSpPr>
        <p:spPr>
          <a:xfrm>
            <a:off x="274320" y="4846320"/>
            <a:ext cx="548640" cy="192024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TextShape 5"/>
          <p:cNvSpPr txBox="1"/>
          <p:nvPr/>
        </p:nvSpPr>
        <p:spPr>
          <a:xfrm>
            <a:off x="1463040" y="4846320"/>
            <a:ext cx="3200400" cy="465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Power spectral Density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1191600" y="626760"/>
            <a:ext cx="7972560" cy="744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Links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7" name="TextShape 2"/>
          <p:cNvSpPr txBox="1"/>
          <p:nvPr/>
        </p:nvSpPr>
        <p:spPr>
          <a:xfrm>
            <a:off x="1554480" y="1552320"/>
            <a:ext cx="7406640" cy="3840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Scientific Collaboration,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LSC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Document Server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CalTech GW media assets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page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Kelly Holley-Bockelman’s TEDx Nashville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4"/>
              </a:rPr>
              <a:t>Talk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2016 about GW150914.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Pulsar timing array,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5"/>
              </a:rPr>
              <a:t>Nanograv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 txBox="1"/>
          <p:nvPr/>
        </p:nvSpPr>
        <p:spPr>
          <a:xfrm>
            <a:off x="739440" y="670680"/>
            <a:ext cx="8604720" cy="117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Backup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LIGO Inteferometer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0" name="TextShape 2"/>
          <p:cNvSpPr txBox="1"/>
          <p:nvPr/>
        </p:nvSpPr>
        <p:spPr>
          <a:xfrm>
            <a:off x="739800" y="2100960"/>
            <a:ext cx="8607600" cy="10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4km long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1" name="" descr=""/>
          <p:cNvPicPr/>
          <p:nvPr/>
        </p:nvPicPr>
        <p:blipFill>
          <a:blip r:embed="rId1"/>
          <a:stretch/>
        </p:blipFill>
        <p:spPr>
          <a:xfrm>
            <a:off x="2226600" y="1447920"/>
            <a:ext cx="5714640" cy="4723920"/>
          </a:xfrm>
          <a:prstGeom prst="rect">
            <a:avLst/>
          </a:prstGeom>
          <a:ln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Shape 1"/>
          <p:cNvSpPr txBox="1"/>
          <p:nvPr/>
        </p:nvSpPr>
        <p:spPr>
          <a:xfrm>
            <a:off x="739440" y="670680"/>
            <a:ext cx="8604720" cy="117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Units?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3" name="" descr=""/>
          <p:cNvPicPr/>
          <p:nvPr/>
        </p:nvPicPr>
        <p:blipFill>
          <a:blip r:embed="rId1"/>
          <a:stretch/>
        </p:blipFill>
        <p:spPr>
          <a:xfrm>
            <a:off x="914400" y="2421720"/>
            <a:ext cx="8229960" cy="397764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Shape 1"/>
          <p:cNvSpPr txBox="1"/>
          <p:nvPr/>
        </p:nvSpPr>
        <p:spPr>
          <a:xfrm>
            <a:off x="739440" y="338760"/>
            <a:ext cx="8604720" cy="1262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 Prefixes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5" name="" descr=""/>
          <p:cNvPicPr/>
          <p:nvPr/>
        </p:nvPicPr>
        <p:blipFill>
          <a:blip r:embed="rId1"/>
          <a:stretch/>
        </p:blipFill>
        <p:spPr>
          <a:xfrm>
            <a:off x="2056680" y="1384560"/>
            <a:ext cx="5658480" cy="548784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739440" y="446400"/>
            <a:ext cx="8604720" cy="749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Gravitational Wave GW150914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7" name="" descr=""/>
          <p:cNvPicPr/>
          <p:nvPr/>
        </p:nvPicPr>
        <p:blipFill>
          <a:blip r:embed="rId1"/>
          <a:stretch/>
        </p:blipFill>
        <p:spPr>
          <a:xfrm>
            <a:off x="81360" y="1260720"/>
            <a:ext cx="7132320" cy="5806440"/>
          </a:xfrm>
          <a:prstGeom prst="rect">
            <a:avLst/>
          </a:prstGeom>
          <a:ln>
            <a:noFill/>
          </a:ln>
        </p:spPr>
      </p:pic>
      <p:sp>
        <p:nvSpPr>
          <p:cNvPr id="338" name="TextShape 2"/>
          <p:cNvSpPr txBox="1"/>
          <p:nvPr/>
        </p:nvSpPr>
        <p:spPr>
          <a:xfrm>
            <a:off x="7129440" y="1554480"/>
            <a:ext cx="2926080" cy="4513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r>
              <a:rPr b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Direct Discovery by LIGO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a gravitational wave announced on 11 February 2016 for a wave on 14 September 2015---event labeled GW150914.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SNR = 24, 5 sigma detection!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Pretty after filtering out the known seismic frequencies.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1368720" y="6675120"/>
            <a:ext cx="5842440" cy="272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ref: http://www.techinsider.io/binary-black-holes-confirmed-gravitional-waves-2016-2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0" name="" descr=""/>
          <p:cNvPicPr/>
          <p:nvPr/>
        </p:nvPicPr>
        <p:blipFill>
          <a:blip r:embed="rId1"/>
          <a:stretch/>
        </p:blipFill>
        <p:spPr>
          <a:xfrm>
            <a:off x="911160" y="1539000"/>
            <a:ext cx="8257680" cy="4485960"/>
          </a:xfrm>
          <a:prstGeom prst="rect">
            <a:avLst/>
          </a:prstGeom>
          <a:ln>
            <a:noFill/>
          </a:ln>
        </p:spPr>
      </p:pic>
      <p:sp>
        <p:nvSpPr>
          <p:cNvPr id="341" name="TextShape 2"/>
          <p:cNvSpPr txBox="1"/>
          <p:nvPr/>
        </p:nvSpPr>
        <p:spPr>
          <a:xfrm>
            <a:off x="739440" y="554400"/>
            <a:ext cx="8604720" cy="650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Merging Black Holes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739800" y="626400"/>
            <a:ext cx="8602920" cy="766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Schematic, Map, and Noise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3" name="" descr=""/>
          <p:cNvPicPr/>
          <p:nvPr/>
        </p:nvPicPr>
        <p:blipFill>
          <a:blip r:embed="rId1"/>
          <a:stretch/>
        </p:blipFill>
        <p:spPr>
          <a:xfrm>
            <a:off x="1463040" y="1737360"/>
            <a:ext cx="7314840" cy="4524120"/>
          </a:xfrm>
          <a:prstGeom prst="rect">
            <a:avLst/>
          </a:prstGeom>
          <a:ln>
            <a:noFill/>
          </a:ln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Shape 1"/>
          <p:cNvSpPr txBox="1"/>
          <p:nvPr/>
        </p:nvSpPr>
        <p:spPr>
          <a:xfrm>
            <a:off x="503640" y="517320"/>
            <a:ext cx="9068760" cy="796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GW strain for Circular Orbit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5" name="" descr=""/>
          <p:cNvPicPr/>
          <p:nvPr/>
        </p:nvPicPr>
        <p:blipFill>
          <a:blip r:embed="rId1"/>
          <a:stretch/>
        </p:blipFill>
        <p:spPr>
          <a:xfrm>
            <a:off x="876600" y="1548720"/>
            <a:ext cx="2322720" cy="914040"/>
          </a:xfrm>
          <a:prstGeom prst="rect">
            <a:avLst/>
          </a:prstGeom>
          <a:ln>
            <a:noFill/>
          </a:ln>
        </p:spPr>
      </p:pic>
      <p:pic>
        <p:nvPicPr>
          <p:cNvPr id="346" name="" descr=""/>
          <p:cNvPicPr/>
          <p:nvPr/>
        </p:nvPicPr>
        <p:blipFill>
          <a:blip r:embed="rId2"/>
          <a:stretch/>
        </p:blipFill>
        <p:spPr>
          <a:xfrm>
            <a:off x="863640" y="2576520"/>
            <a:ext cx="2883960" cy="1076040"/>
          </a:xfrm>
          <a:prstGeom prst="rect">
            <a:avLst/>
          </a:prstGeom>
          <a:ln>
            <a:noFill/>
          </a:ln>
        </p:spPr>
      </p:pic>
      <p:pic>
        <p:nvPicPr>
          <p:cNvPr id="347" name="" descr=""/>
          <p:cNvPicPr/>
          <p:nvPr/>
        </p:nvPicPr>
        <p:blipFill>
          <a:blip r:embed="rId3"/>
          <a:stretch/>
        </p:blipFill>
        <p:spPr>
          <a:xfrm>
            <a:off x="5923080" y="1353600"/>
            <a:ext cx="3896640" cy="5996520"/>
          </a:xfrm>
          <a:prstGeom prst="rect">
            <a:avLst/>
          </a:prstGeom>
          <a:ln>
            <a:noFill/>
          </a:ln>
        </p:spPr>
      </p:pic>
      <p:pic>
        <p:nvPicPr>
          <p:cNvPr id="348" name="" descr=""/>
          <p:cNvPicPr/>
          <p:nvPr/>
        </p:nvPicPr>
        <p:blipFill>
          <a:blip r:embed="rId4"/>
          <a:stretch/>
        </p:blipFill>
        <p:spPr>
          <a:xfrm>
            <a:off x="273960" y="3926880"/>
            <a:ext cx="5635800" cy="847440"/>
          </a:xfrm>
          <a:prstGeom prst="rect">
            <a:avLst/>
          </a:prstGeom>
          <a:ln>
            <a:noFill/>
          </a:ln>
        </p:spPr>
      </p:pic>
      <p:pic>
        <p:nvPicPr>
          <p:cNvPr id="349" name="" descr=""/>
          <p:cNvPicPr/>
          <p:nvPr/>
        </p:nvPicPr>
        <p:blipFill>
          <a:blip r:embed="rId5"/>
          <a:stretch/>
        </p:blipFill>
        <p:spPr>
          <a:xfrm>
            <a:off x="280800" y="4944960"/>
            <a:ext cx="4655160" cy="628200"/>
          </a:xfrm>
          <a:prstGeom prst="rect">
            <a:avLst/>
          </a:prstGeom>
          <a:ln>
            <a:noFill/>
          </a:ln>
        </p:spPr>
      </p:pic>
      <p:sp>
        <p:nvSpPr>
          <p:cNvPr id="350" name="TextShape 2"/>
          <p:cNvSpPr txBox="1"/>
          <p:nvPr/>
        </p:nvSpPr>
        <p:spPr>
          <a:xfrm>
            <a:off x="365760" y="5787360"/>
            <a:ext cx="5281200" cy="162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rs1 is 2GM_1/c^2, Schwarzschild radius for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mass M_1, etc.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 is distance from Earth to system.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 is the separation of the two bodies.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ref: Maggiore around Eqn. 3.332.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739440" y="670680"/>
            <a:ext cx="8604720" cy="117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Some Constants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52" name="Table 2"/>
          <p:cNvGraphicFramePr/>
          <p:nvPr/>
        </p:nvGraphicFramePr>
        <p:xfrm>
          <a:off x="1371600" y="2092680"/>
          <a:ext cx="7570440" cy="3454200"/>
        </p:xfrm>
        <a:graphic>
          <a:graphicData uri="http://schemas.openxmlformats.org/drawingml/2006/table">
            <a:tbl>
              <a:tblPr/>
              <a:tblGrid>
                <a:gridCol w="2494440"/>
                <a:gridCol w="2376000"/>
                <a:gridCol w="2700360"/>
              </a:tblGrid>
              <a:tr h="43848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Schwarzschild radius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2GM/c^2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2953 m for Msun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5172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 Units, Mass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GM/c^2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1477 m for Msun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908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 Units, Power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c^5/G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3.628e52 W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0680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 Units, Energy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c^4/G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1.210e44 J/m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0680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parsec, pc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3.09e16 m = 3.262 ly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6072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astronomical unit, au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149.6e9 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3300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light-year, ly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0.946e16 m = 0.307 pc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8052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fine structure constant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e^2/(4pi eps0)/hbar c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0.00730 = 1/137.04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80520"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wavelength-energy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h c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1.24 eV </a:t>
                      </a: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"/>
                        </a:rPr>
                        <a:t>μ</a:t>
                      </a: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Application>LibreOffice/5.1.5.1$Linux_X86_64 LibreOffice_project/10$Build-1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Bill Gabella</dc:creator>
  <dc:description/>
  <dc:language>en-US</dc:language>
  <cp:lastModifiedBy/>
  <dcterms:modified xsi:type="dcterms:W3CDTF">2016-07-26T10:47:21Z</dcterms:modified>
  <cp:revision>130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